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roxima Nova"/>
      <p:regular r:id="rId37"/>
      <p:bold r:id="rId38"/>
      <p:italic r:id="rId39"/>
      <p:boldItalic r:id="rId40"/>
    </p:embeddedFont>
    <p:embeddedFont>
      <p:font typeface="Playfair Display"/>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5.xml"/><Relationship Id="rId42" Type="http://schemas.openxmlformats.org/officeDocument/2006/relationships/font" Target="fonts/PlayfairDisplay-bold.fntdata"/><Relationship Id="rId41" Type="http://schemas.openxmlformats.org/officeDocument/2006/relationships/font" Target="fonts/PlayfairDisplay-regular.fntdata"/><Relationship Id="rId22" Type="http://schemas.openxmlformats.org/officeDocument/2006/relationships/slide" Target="slides/slide17.xml"/><Relationship Id="rId44" Type="http://schemas.openxmlformats.org/officeDocument/2006/relationships/font" Target="fonts/PlayfairDisplay-boldItalic.fntdata"/><Relationship Id="rId21" Type="http://schemas.openxmlformats.org/officeDocument/2006/relationships/slide" Target="slides/slide16.xml"/><Relationship Id="rId43" Type="http://schemas.openxmlformats.org/officeDocument/2006/relationships/font" Target="fonts/PlayfairDisplay-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italic.fntdata"/><Relationship Id="rId16" Type="http://schemas.openxmlformats.org/officeDocument/2006/relationships/slide" Target="slides/slide11.xml"/><Relationship Id="rId38" Type="http://schemas.openxmlformats.org/officeDocument/2006/relationships/font" Target="fonts/ProximaNov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634c655cab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634c655cab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 sz="1050">
                <a:solidFill>
                  <a:srgbClr val="0E0E0E"/>
                </a:solidFill>
              </a:rPr>
              <a:t>While churn rates are </a:t>
            </a:r>
            <a:r>
              <a:rPr b="1" lang="en" sz="1050">
                <a:solidFill>
                  <a:srgbClr val="0E0E0E"/>
                </a:solidFill>
              </a:rPr>
              <a:t>extremely high</a:t>
            </a:r>
            <a:r>
              <a:rPr lang="en" sz="1050">
                <a:solidFill>
                  <a:srgbClr val="0E0E0E"/>
                </a:solidFill>
              </a:rPr>
              <a:t> among customers with </a:t>
            </a:r>
            <a:r>
              <a:rPr b="1" lang="en" sz="1050">
                <a:solidFill>
                  <a:srgbClr val="0E0E0E"/>
                </a:solidFill>
              </a:rPr>
              <a:t>3 and 4 products</a:t>
            </a:r>
            <a:r>
              <a:rPr lang="en" sz="1050">
                <a:solidFill>
                  <a:srgbClr val="0E0E0E"/>
                </a:solidFill>
              </a:rPr>
              <a:t>, these segments are </a:t>
            </a:r>
            <a:r>
              <a:rPr b="1" lang="en" sz="1050">
                <a:solidFill>
                  <a:srgbClr val="0E0E0E"/>
                </a:solidFill>
              </a:rPr>
              <a:t>very small</a:t>
            </a:r>
            <a:r>
              <a:rPr lang="en" sz="1050">
                <a:solidFill>
                  <a:srgbClr val="0E0E0E"/>
                </a:solidFill>
              </a:rPr>
              <a:t> in total population. This could point to </a:t>
            </a:r>
            <a:r>
              <a:rPr b="1" lang="en" sz="1050">
                <a:solidFill>
                  <a:srgbClr val="0E0E0E"/>
                </a:solidFill>
              </a:rPr>
              <a:t>technical issues or poor experience</a:t>
            </a:r>
            <a:r>
              <a:rPr lang="en" sz="1050">
                <a:solidFill>
                  <a:srgbClr val="0E0E0E"/>
                </a:solidFill>
              </a:rPr>
              <a:t> with bundled services that require urgent review.</a:t>
            </a:r>
            <a:endParaRPr sz="1050">
              <a:solidFill>
                <a:srgbClr val="0E0E0E"/>
              </a:solidFill>
            </a:endParaRPr>
          </a:p>
          <a:p>
            <a:pPr indent="0" lvl="0" marL="139700" rtl="0" algn="l">
              <a:lnSpc>
                <a:spcPct val="115000"/>
              </a:lnSpc>
              <a:spcBef>
                <a:spcPts val="0"/>
              </a:spcBef>
              <a:spcAft>
                <a:spcPts val="0"/>
              </a:spcAft>
              <a:buNone/>
            </a:pPr>
            <a:r>
              <a:rPr lang="en" sz="1050">
                <a:solidFill>
                  <a:srgbClr val="0E0E0E"/>
                </a:solidFill>
              </a:rPr>
              <a:t>Meanwhile, customers with </a:t>
            </a:r>
            <a:r>
              <a:rPr b="1" lang="en" sz="1050">
                <a:solidFill>
                  <a:srgbClr val="0E0E0E"/>
                </a:solidFill>
              </a:rPr>
              <a:t>2 products show the lowest churn rate</a:t>
            </a:r>
            <a:r>
              <a:rPr lang="en" sz="1050">
                <a:solidFill>
                  <a:srgbClr val="0E0E0E"/>
                </a:solidFill>
              </a:rPr>
              <a:t>, suggesting that a moderate level of engagement builds loyalty.</a:t>
            </a:r>
            <a:endParaRPr sz="105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 sz="1050">
                <a:solidFill>
                  <a:srgbClr val="0E0E0E"/>
                </a:solidFill>
              </a:rPr>
              <a:t>Therefore, the hypothesis is </a:t>
            </a:r>
            <a:r>
              <a:rPr b="1" lang="en" sz="1050">
                <a:solidFill>
                  <a:srgbClr val="0E0E0E"/>
                </a:solidFill>
              </a:rPr>
              <a:t>partially confirmed</a:t>
            </a:r>
            <a:r>
              <a:rPr lang="en" sz="1050">
                <a:solidFill>
                  <a:srgbClr val="0E0E0E"/>
                </a:solidFill>
              </a:rPr>
              <a:t> — more products may reduce churn </a:t>
            </a:r>
            <a:r>
              <a:rPr b="1" lang="en" sz="1050">
                <a:solidFill>
                  <a:srgbClr val="0E0E0E"/>
                </a:solidFill>
              </a:rPr>
              <a:t>up to a point</a:t>
            </a:r>
            <a:r>
              <a:rPr lang="en" sz="1050">
                <a:solidFill>
                  <a:srgbClr val="0E0E0E"/>
                </a:solidFill>
              </a:rPr>
              <a:t>, but oversaturation or mismanagement of complex packages may have the opposite effect.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634c655cab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634c655cab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query confirms that churn patterns differ across countries. Germany’s churn rate is twice as high as Spain and France.</a:t>
            </a:r>
            <a:endParaRPr/>
          </a:p>
          <a:p>
            <a:pPr indent="0" lvl="0" marL="0" rtl="0" algn="l">
              <a:spcBef>
                <a:spcPts val="0"/>
              </a:spcBef>
              <a:spcAft>
                <a:spcPts val="0"/>
              </a:spcAft>
              <a:buNone/>
            </a:pPr>
            <a:r>
              <a:rPr lang="en"/>
              <a:t>That suggests possible local issues — such as lower service satisfaction, uncompetitive products, or cultural differences in loyalty.</a:t>
            </a:r>
            <a:endParaRPr/>
          </a:p>
          <a:p>
            <a:pPr indent="0" lvl="0" marL="0" rtl="0" algn="l">
              <a:spcBef>
                <a:spcPts val="0"/>
              </a:spcBef>
              <a:spcAft>
                <a:spcPts val="0"/>
              </a:spcAft>
              <a:buNone/>
            </a:pPr>
            <a:r>
              <a:rPr lang="en"/>
              <a:t>I recommend Germany be prioritized for further research and retention strategies.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634c655cab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634c655cab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Despite male and female customers having almost the </a:t>
            </a:r>
            <a:r>
              <a:rPr b="1" lang="en">
                <a:solidFill>
                  <a:schemeClr val="dk1"/>
                </a:solidFill>
              </a:rPr>
              <a:t>same average credit score (~650)</a:t>
            </a:r>
            <a:r>
              <a:rPr lang="en">
                <a:solidFill>
                  <a:schemeClr val="dk1"/>
                </a:solidFill>
              </a:rPr>
              <a:t>, </a:t>
            </a:r>
            <a:r>
              <a:rPr b="1" lang="en">
                <a:solidFill>
                  <a:schemeClr val="dk1"/>
                </a:solidFill>
              </a:rPr>
              <a:t>female customers churn 1.5x more</a:t>
            </a:r>
            <a:r>
              <a:rPr lang="en">
                <a:solidFill>
                  <a:schemeClr val="dk1"/>
                </a:solidFill>
              </a:rPr>
              <a:t>. This indicates that credit score alone doesn’t explain churn — the bank should investigate whether communication style, product fit, or support quality differs by gender.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634c655cab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634c655cab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634c655cab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634c655cab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In this step, I loaded the three CSVs using pandas and merged them into a single DataFrame using the Transaction_ID key. This allows us to combine customer data, account details, and activity records into one place for analysis. I used an inner join to ensure only customers with complete records are included. The final dataset has 10,000 rows and no missing values — ready for exploration and modeling.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34c655cab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34c655cab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I</a:t>
            </a:r>
            <a:r>
              <a:rPr lang="en"/>
              <a:t> used the describe() method to generate summary statistics for all numeric columns in our merged dataset.</a:t>
            </a:r>
            <a:br>
              <a:rPr lang="en"/>
            </a:br>
            <a:br>
              <a:rPr lang="en"/>
            </a:br>
            <a:r>
              <a:rPr lang="en"/>
              <a:t>This summary helped us check for data consistency and shape.</a:t>
            </a:r>
            <a:endParaRPr/>
          </a:p>
          <a:p>
            <a:pPr indent="0" lvl="0" marL="0" rtl="0" algn="l">
              <a:lnSpc>
                <a:spcPct val="115000"/>
              </a:lnSpc>
              <a:spcBef>
                <a:spcPts val="1200"/>
              </a:spcBef>
              <a:spcAft>
                <a:spcPts val="0"/>
              </a:spcAft>
              <a:buNone/>
            </a:pPr>
            <a:r>
              <a:rPr lang="en"/>
              <a:t>Churn rate matches our SQL findings (≈20%).</a:t>
            </a:r>
            <a:endParaRPr/>
          </a:p>
          <a:p>
            <a:pPr indent="0" lvl="0" marL="0" rtl="0" algn="l">
              <a:lnSpc>
                <a:spcPct val="115000"/>
              </a:lnSpc>
              <a:spcBef>
                <a:spcPts val="1200"/>
              </a:spcBef>
              <a:spcAft>
                <a:spcPts val="0"/>
              </a:spcAft>
              <a:buNone/>
            </a:pPr>
            <a:r>
              <a:rPr lang="en"/>
              <a:t>Credit Score is centered around 650, and age skews around 37.</a:t>
            </a:r>
            <a:endParaRPr/>
          </a:p>
          <a:p>
            <a:pPr indent="0" lvl="0" marL="0" rtl="0" algn="l">
              <a:lnSpc>
                <a:spcPct val="115000"/>
              </a:lnSpc>
              <a:spcBef>
                <a:spcPts val="1200"/>
              </a:spcBef>
              <a:spcAft>
                <a:spcPts val="0"/>
              </a:spcAft>
              <a:buNone/>
            </a:pPr>
            <a:r>
              <a:rPr lang="en"/>
              <a:t>Balance has large gaps — many users have 0, some have over 250K.</a:t>
            </a:r>
            <a:endParaRPr/>
          </a:p>
          <a:p>
            <a:pPr indent="0" lvl="0" marL="0" rtl="0" algn="l">
              <a:lnSpc>
                <a:spcPct val="115000"/>
              </a:lnSpc>
              <a:spcBef>
                <a:spcPts val="1200"/>
              </a:spcBef>
              <a:spcAft>
                <a:spcPts val="1200"/>
              </a:spcAft>
              <a:buNone/>
            </a:pPr>
            <a:r>
              <a:rPr lang="en"/>
              <a:t>No major outliers in salary — data looks solid for 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34c655cab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34c655cab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This slide gives a quick profile of our customer base. Most are from France, evenly split between genders, and half are not active members. Around 70% use a credit card. Interestingly, 80% of customers stayed, meaning we have enough positive examples for building a good classifier later.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34c655cab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634c655cab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This plot helps us explore the assumption that low credit scores lead to churn. While customers with scores below 500 show the highest churn (~24%), the decline across other ranges isn’t steep. This suggests that </a:t>
            </a:r>
            <a:r>
              <a:rPr b="1" lang="en">
                <a:solidFill>
                  <a:schemeClr val="dk1"/>
                </a:solidFill>
              </a:rPr>
              <a:t>credit score alone is not a strong predictor of churn</a:t>
            </a:r>
            <a:r>
              <a:rPr lang="en">
                <a:solidFill>
                  <a:schemeClr val="dk1"/>
                </a:solidFill>
              </a:rPr>
              <a:t>, and it should be used in combination with other features in the classifier.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34c655cab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34c655cab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test the hypothesis that younger clients leave more often, we grouped customers into age bands and calculated churn percentages. The result shows the opposite trend: churn increases with age. Clients over 50 are the most likely to leave, while those under 30 churn the least. This may point to age-related dissatisfaction or shifting needs in older segments.</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34c655cab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34c655cab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634c655c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634c655c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34c655cab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34c655cab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I’d like to mention that this was my first time building a machine learning classifier.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used a Random Forest model to predict whether a customer would leave the bank.I started by merging all the data, removed IDs and text columns, split it into features and target, then trained the model on 80% of the data.</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The main goal here wasn’t perfection but understanding how classification works — and I was able to successfully build a working predictor.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634c655cab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634c655cab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are the results of the model. Overall accuracy is 86%, which is solid — but we need to go deeper.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model is very good at identifying who will stay (recall for class 0 is 97%), but it’s weaker when it comes to predicting churners — it only catches 43% of them. Still, when it does flag someone as likely to churn, it’s usually right — the precision is 80%.</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This means we’re better at saying “this person </a:t>
            </a:r>
            <a:r>
              <a:rPr i="1" lang="en">
                <a:solidFill>
                  <a:schemeClr val="dk1"/>
                </a:solidFill>
              </a:rPr>
              <a:t>will</a:t>
            </a:r>
            <a:r>
              <a:rPr lang="en">
                <a:solidFill>
                  <a:schemeClr val="dk1"/>
                </a:solidFill>
              </a:rPr>
              <a:t> leave” than spotting </a:t>
            </a:r>
            <a:r>
              <a:rPr i="1" lang="en">
                <a:solidFill>
                  <a:schemeClr val="dk1"/>
                </a:solidFill>
              </a:rPr>
              <a:t>everyone</a:t>
            </a:r>
            <a:r>
              <a:rPr lang="en">
                <a:solidFill>
                  <a:schemeClr val="dk1"/>
                </a:solidFill>
              </a:rPr>
              <a:t> who might. It’s a great starting point, and shows how classification helps us identify high-risk customers.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634c655cab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634c655cab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diagram shows a simplified version of how our classifier might reason.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example, a young customer who is inactive and has a low credit score is flagged as high risk — </a:t>
            </a:r>
            <a:r>
              <a:rPr i="1" lang="en">
                <a:solidFill>
                  <a:schemeClr val="dk1"/>
                </a:solidFill>
              </a:rPr>
              <a:t>likely to churn</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other hand, someone over 50, inactive, but with two products, may be predicted to stay.</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Of course, the real model uses many combinations — but this helps visualize the logic behind churn predictions in a way that’s easy to explain.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634c655ca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634c655ca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classifier is more than just a one-time tool. It can support decision-making across the bank — from marketing to support — by showing which users need attention </a:t>
            </a:r>
            <a:r>
              <a:rPr i="1" lang="en">
                <a:solidFill>
                  <a:schemeClr val="dk1"/>
                </a:solidFill>
              </a:rPr>
              <a:t>right now</a:t>
            </a:r>
            <a:r>
              <a:rPr lang="en">
                <a:solidFill>
                  <a:schemeClr val="dk1"/>
                </a:solidFill>
              </a:rPr>
              <a:t>. It gives teams a way to act before customers leave and continuously improve retention over time.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634c655cab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634c655cab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 used a kernel density estimate (KDE) plot to visualize the distribution of balances. As shown, customers who </a:t>
            </a:r>
            <a:r>
              <a:rPr b="1" lang="en">
                <a:solidFill>
                  <a:schemeClr val="dk1"/>
                </a:solidFill>
              </a:rPr>
              <a:t>left the bank</a:t>
            </a:r>
            <a:r>
              <a:rPr lang="en">
                <a:solidFill>
                  <a:schemeClr val="dk1"/>
                </a:solidFill>
              </a:rPr>
              <a:t> tend to cluster around </a:t>
            </a:r>
            <a:r>
              <a:rPr b="1" lang="en">
                <a:solidFill>
                  <a:schemeClr val="dk1"/>
                </a:solidFill>
              </a:rPr>
              <a:t>lower balance values</a:t>
            </a:r>
            <a:r>
              <a:rPr lang="en">
                <a:solidFill>
                  <a:schemeClr val="dk1"/>
                </a:solidFill>
              </a:rPr>
              <a:t>. Customers who </a:t>
            </a:r>
            <a:r>
              <a:rPr b="1" lang="en">
                <a:solidFill>
                  <a:schemeClr val="dk1"/>
                </a:solidFill>
              </a:rPr>
              <a:t>stayed</a:t>
            </a:r>
            <a:r>
              <a:rPr lang="en">
                <a:solidFill>
                  <a:schemeClr val="dk1"/>
                </a:solidFill>
              </a:rPr>
              <a:t> have more varied balances, with a second peak around </a:t>
            </a:r>
            <a:r>
              <a:rPr b="1" lang="en">
                <a:solidFill>
                  <a:schemeClr val="dk1"/>
                </a:solidFill>
              </a:rPr>
              <a:t>100K–150K</a:t>
            </a:r>
            <a:r>
              <a:rPr lang="en">
                <a:solidFill>
                  <a:schemeClr val="dk1"/>
                </a:solidFill>
              </a:rPr>
              <a:t>. This suggests that </a:t>
            </a:r>
            <a:r>
              <a:rPr b="1" lang="en">
                <a:solidFill>
                  <a:schemeClr val="dk1"/>
                </a:solidFill>
              </a:rPr>
              <a:t>higher-value clients are more loyal</a:t>
            </a:r>
            <a:r>
              <a:rPr lang="en">
                <a:solidFill>
                  <a:schemeClr val="dk1"/>
                </a:solidFill>
              </a:rPr>
              <a:t>, and those with low/no deposits are at risk. The bank should focus retention strategies on </a:t>
            </a:r>
            <a:r>
              <a:rPr b="1" lang="en">
                <a:solidFill>
                  <a:schemeClr val="dk1"/>
                </a:solidFill>
              </a:rPr>
              <a:t>low-balance users</a:t>
            </a:r>
            <a:r>
              <a:rPr lang="en">
                <a:solidFill>
                  <a:schemeClr val="dk1"/>
                </a:solidFill>
              </a:rPr>
              <a:t> or try to </a:t>
            </a:r>
            <a:r>
              <a:rPr b="1" lang="en">
                <a:solidFill>
                  <a:schemeClr val="dk1"/>
                </a:solidFill>
              </a:rPr>
              <a:t>upsell products</a:t>
            </a:r>
            <a:r>
              <a:rPr lang="en">
                <a:solidFill>
                  <a:schemeClr val="dk1"/>
                </a:solidFill>
              </a:rPr>
              <a:t> that increase account value.</a:t>
            </a: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634c655cab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634c655cab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I </a:t>
            </a:r>
            <a:r>
              <a:rPr lang="en"/>
              <a:t>began by uploading our cleaned dataset into Power BI. Since the data didn’t include time-based fields,  there is no need for a calendar table. Data types were checked and corrected (e.g., converting Balance from text to number to enable numerical calculations and segmentation)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34c655cab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634c655cab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These calculated columns helped us prepare the data for deeper analysis and clearer visual segmentation. They made it easier to filter, compare, and draw conclusions across different customer types.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35b8573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635b8573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To keep the model clean, I separated all KPIs into their own measure table. These metrics drive the dashboard visuals and allow us to quickly summarize customer behavior, spot risks, and compare performance across segments. The churn rate measure dynamically updates based on filters like geography or age group, making it a powerful analytic tool.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634c655cab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634c655cab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 sz="1050">
                <a:solidFill>
                  <a:srgbClr val="0E0E0E"/>
                </a:solidFill>
              </a:rPr>
              <a:t>This page gives us a high-level picture of the customer base and churn dynamics.</a:t>
            </a:r>
            <a:endParaRPr sz="1050">
              <a:solidFill>
                <a:srgbClr val="0E0E0E"/>
              </a:solidFill>
            </a:endParaRPr>
          </a:p>
          <a:p>
            <a:pPr indent="-298450" lvl="0" marL="457200" rtl="0" algn="l">
              <a:lnSpc>
                <a:spcPct val="115000"/>
              </a:lnSpc>
              <a:spcBef>
                <a:spcPts val="1200"/>
              </a:spcBef>
              <a:spcAft>
                <a:spcPts val="0"/>
              </a:spcAft>
              <a:buClr>
                <a:schemeClr val="dk1"/>
              </a:buClr>
              <a:buSzPts val="1100"/>
              <a:buChar char="●"/>
            </a:pPr>
            <a:r>
              <a:rPr lang="en" sz="1050">
                <a:solidFill>
                  <a:srgbClr val="0E0E0E"/>
                </a:solidFill>
              </a:rPr>
              <a:t>The churn rate is just over 20%, affecting around 2,000 out of 10,000 users.</a:t>
            </a:r>
            <a:br>
              <a:rPr lang="en" sz="1050">
                <a:solidFill>
                  <a:srgbClr val="0E0E0E"/>
                </a:solidFill>
              </a:rPr>
            </a:br>
            <a:endParaRPr sz="1050">
              <a:solidFill>
                <a:srgbClr val="0E0E0E"/>
              </a:solidFill>
            </a:endParaRPr>
          </a:p>
          <a:p>
            <a:pPr indent="-298450" lvl="0" marL="457200" rtl="0" algn="l">
              <a:lnSpc>
                <a:spcPct val="115000"/>
              </a:lnSpc>
              <a:spcBef>
                <a:spcPts val="0"/>
              </a:spcBef>
              <a:spcAft>
                <a:spcPts val="0"/>
              </a:spcAft>
              <a:buClr>
                <a:schemeClr val="dk1"/>
              </a:buClr>
              <a:buSzPts val="1100"/>
              <a:buChar char="●"/>
            </a:pPr>
            <a:r>
              <a:rPr lang="en" sz="1050">
                <a:solidFill>
                  <a:srgbClr val="0E0E0E"/>
                </a:solidFill>
              </a:rPr>
              <a:t>Interestingly, most churn happens among customers aged 40–50.</a:t>
            </a:r>
            <a:br>
              <a:rPr lang="en" sz="1050">
                <a:solidFill>
                  <a:srgbClr val="0E0E0E"/>
                </a:solidFill>
              </a:rPr>
            </a:br>
            <a:endParaRPr sz="1050">
              <a:solidFill>
                <a:srgbClr val="0E0E0E"/>
              </a:solidFill>
            </a:endParaRPr>
          </a:p>
          <a:p>
            <a:pPr indent="-298450" lvl="0" marL="457200" rtl="0" algn="l">
              <a:lnSpc>
                <a:spcPct val="115000"/>
              </a:lnSpc>
              <a:spcBef>
                <a:spcPts val="0"/>
              </a:spcBef>
              <a:spcAft>
                <a:spcPts val="0"/>
              </a:spcAft>
              <a:buClr>
                <a:schemeClr val="dk1"/>
              </a:buClr>
              <a:buSzPts val="1100"/>
              <a:buChar char="●"/>
            </a:pPr>
            <a:r>
              <a:rPr lang="en" sz="1050">
                <a:solidFill>
                  <a:srgbClr val="0E0E0E"/>
                </a:solidFill>
              </a:rPr>
              <a:t>Users with 3 or 4 products churn at a significantly higher rate, suggesting complexity may push people away.</a:t>
            </a:r>
            <a:br>
              <a:rPr lang="en" sz="1050">
                <a:solidFill>
                  <a:srgbClr val="0E0E0E"/>
                </a:solidFill>
              </a:rPr>
            </a:br>
            <a:endParaRPr sz="1050">
              <a:solidFill>
                <a:srgbClr val="0E0E0E"/>
              </a:solidFill>
            </a:endParaRPr>
          </a:p>
          <a:p>
            <a:pPr indent="-298450" lvl="0" marL="457200" rtl="0" algn="l">
              <a:lnSpc>
                <a:spcPct val="115000"/>
              </a:lnSpc>
              <a:spcBef>
                <a:spcPts val="0"/>
              </a:spcBef>
              <a:spcAft>
                <a:spcPts val="0"/>
              </a:spcAft>
              <a:buClr>
                <a:schemeClr val="dk1"/>
              </a:buClr>
              <a:buSzPts val="1100"/>
              <a:buChar char="●"/>
            </a:pPr>
            <a:r>
              <a:rPr lang="en" sz="1050">
                <a:solidFill>
                  <a:srgbClr val="0E0E0E"/>
                </a:solidFill>
              </a:rPr>
              <a:t>The highest number of churned users have balances between 100K–150K — indicating mid-to-high-income segments are leaving more than expected.</a:t>
            </a:r>
            <a:br>
              <a:rPr lang="en" sz="1050">
                <a:solidFill>
                  <a:srgbClr val="0E0E0E"/>
                </a:solidFill>
              </a:rPr>
            </a:br>
            <a:br>
              <a:rPr lang="en" sz="1050">
                <a:solidFill>
                  <a:srgbClr val="0E0E0E"/>
                </a:solidFill>
              </a:rPr>
            </a:br>
            <a:r>
              <a:rPr lang="en" sz="1050">
                <a:solidFill>
                  <a:srgbClr val="0E0E0E"/>
                </a:solidFill>
              </a:rPr>
              <a:t>These patterns will guide our retention strategies.</a:t>
            </a:r>
            <a:endParaRPr sz="1050">
              <a:solidFill>
                <a:srgbClr val="0E0E0E"/>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635b85736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635b85736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page is all about validating our assumptions and visualizing the real drivers of churn: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 CustomerStatus Overview (Top Left)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see that most customers are Stable, some have already Left, and a small group is now flagged as At Risk — these are predicted by our classifier. This proves the model works and gives us a way to act in advance.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 Churn by Gender (Top Center)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we notice a slightly higher churn among female customers. While the difference isn’t dramatic, it may suggest room for improvement in how we engage or support them.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 Churned by Activity Status (Top Right)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big insight: 64% of churned users were inactive. This directly confirms the earlier hypothesis — inactivity is a strong churn signal and a priority for re-engagement strategies.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4. Churn by Geography (Bottom Left)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Germany stands out: fewer total users but a proportionally high number of leavers. This suggests regional or market-specific issues that should be investigated further.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5. Churn Rate by Credit Score (Bottom Right)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can clearly see the trend — customers with lower credit scores churn more. This supports our risk modeling and could influence how we offer products or communication.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Final framing:</a:t>
            </a:r>
            <a:endParaRPr b="1">
              <a:solidFill>
                <a:schemeClr val="dk1"/>
              </a:solidFill>
            </a:endParaRPr>
          </a:p>
          <a:p>
            <a:pPr indent="0" lvl="0" marL="0" rtl="0" algn="l">
              <a:lnSpc>
                <a:spcPct val="115000"/>
              </a:lnSpc>
              <a:spcBef>
                <a:spcPts val="1200"/>
              </a:spcBef>
              <a:spcAft>
                <a:spcPts val="1200"/>
              </a:spcAft>
              <a:buNone/>
            </a:pPr>
            <a:r>
              <a:rPr lang="en">
                <a:solidFill>
                  <a:schemeClr val="dk1"/>
                </a:solidFill>
              </a:rPr>
              <a:t>“This is where our insights come together. We’ve confirmed key patterns, and now we can confidently recommend strategies tailored to real user behavior.”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634c655c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634c655c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 sz="1050">
                <a:solidFill>
                  <a:srgbClr val="0E0E0E"/>
                </a:solidFill>
              </a:rPr>
              <a:t>In this project, I combined </a:t>
            </a:r>
            <a:r>
              <a:rPr b="1" lang="en" sz="1050">
                <a:solidFill>
                  <a:srgbClr val="0E0E0E"/>
                </a:solidFill>
              </a:rPr>
              <a:t>SQL</a:t>
            </a:r>
            <a:r>
              <a:rPr lang="en" sz="1050">
                <a:solidFill>
                  <a:srgbClr val="0E0E0E"/>
                </a:solidFill>
              </a:rPr>
              <a:t> for data exploration, </a:t>
            </a:r>
            <a:r>
              <a:rPr b="1" lang="en" sz="1050">
                <a:solidFill>
                  <a:srgbClr val="0E0E0E"/>
                </a:solidFill>
              </a:rPr>
              <a:t>Python</a:t>
            </a:r>
            <a:r>
              <a:rPr lang="en" sz="1050">
                <a:solidFill>
                  <a:srgbClr val="0E0E0E"/>
                </a:solidFill>
              </a:rPr>
              <a:t> for analytical modeling, and </a:t>
            </a:r>
            <a:r>
              <a:rPr b="1" lang="en" sz="1050">
                <a:solidFill>
                  <a:srgbClr val="0E0E0E"/>
                </a:solidFill>
              </a:rPr>
              <a:t>Power BI</a:t>
            </a:r>
            <a:r>
              <a:rPr lang="en" sz="1050">
                <a:solidFill>
                  <a:srgbClr val="0E0E0E"/>
                </a:solidFill>
              </a:rPr>
              <a:t> for business-friendly visualizations. Each tool was selected for what it does best.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635b85736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635b85736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slide wraps up everything we discovered during the analysis. These five recommendations are directly grounded in the patterns our data revealed.</a:t>
            </a:r>
            <a:endParaRPr/>
          </a:p>
          <a:p>
            <a:pPr indent="-298450" lvl="0" marL="457200" rtl="0" algn="l">
              <a:lnSpc>
                <a:spcPct val="115000"/>
              </a:lnSpc>
              <a:spcBef>
                <a:spcPts val="1200"/>
              </a:spcBef>
              <a:spcAft>
                <a:spcPts val="0"/>
              </a:spcAft>
              <a:buClr>
                <a:schemeClr val="dk1"/>
              </a:buClr>
              <a:buSzPts val="1100"/>
              <a:buChar char="●"/>
            </a:pPr>
            <a:r>
              <a:rPr lang="en"/>
              <a:t>We saw that customers with 3 or more products — who should be loyal — are actually the most likely to leave. That’s a red flag for possible dissatisfaction with bundled services.</a:t>
            </a:r>
            <a:br>
              <a:rPr lang="en"/>
            </a:br>
            <a:endParaRPr/>
          </a:p>
          <a:p>
            <a:pPr indent="-298450" lvl="0" marL="457200" rtl="0" algn="l">
              <a:lnSpc>
                <a:spcPct val="115000"/>
              </a:lnSpc>
              <a:spcBef>
                <a:spcPts val="0"/>
              </a:spcBef>
              <a:spcAft>
                <a:spcPts val="0"/>
              </a:spcAft>
              <a:buClr>
                <a:schemeClr val="dk1"/>
              </a:buClr>
              <a:buSzPts val="1100"/>
              <a:buChar char="●"/>
            </a:pPr>
            <a:r>
              <a:rPr lang="en"/>
              <a:t>Inactivity was a strong predictor of churn. If a customer stops interacting, they’re twice as likely to leave. That’s low-hanging fruit for retention campaigns.</a:t>
            </a:r>
            <a:br>
              <a:rPr lang="en"/>
            </a:br>
            <a:endParaRPr/>
          </a:p>
          <a:p>
            <a:pPr indent="-298450" lvl="0" marL="457200" rtl="0" algn="l">
              <a:lnSpc>
                <a:spcPct val="115000"/>
              </a:lnSpc>
              <a:spcBef>
                <a:spcPts val="0"/>
              </a:spcBef>
              <a:spcAft>
                <a:spcPts val="0"/>
              </a:spcAft>
              <a:buClr>
                <a:schemeClr val="dk1"/>
              </a:buClr>
              <a:buSzPts val="1100"/>
              <a:buChar char="●"/>
            </a:pPr>
            <a:r>
              <a:rPr lang="en"/>
              <a:t>Germany stood out in multiple charts as a region with higher churn. Since it’s not a volume issue, this is likely a qualitative one — it needs focused attention.</a:t>
            </a:r>
            <a:br>
              <a:rPr lang="en"/>
            </a:br>
            <a:endParaRPr/>
          </a:p>
          <a:p>
            <a:pPr indent="-298450" lvl="0" marL="457200" rtl="0" algn="l">
              <a:lnSpc>
                <a:spcPct val="115000"/>
              </a:lnSpc>
              <a:spcBef>
                <a:spcPts val="0"/>
              </a:spcBef>
              <a:spcAft>
                <a:spcPts val="0"/>
              </a:spcAft>
              <a:buClr>
                <a:schemeClr val="dk1"/>
              </a:buClr>
              <a:buSzPts val="1100"/>
              <a:buChar char="●"/>
            </a:pPr>
            <a:r>
              <a:rPr lang="en"/>
              <a:t>Credit score had a surprisingly strong correlation with churn. Those with poor scores are disengaging, possibly because they feel the bank doesn’t support them.</a:t>
            </a:r>
            <a:br>
              <a:rPr lang="en"/>
            </a:br>
            <a:endParaRPr/>
          </a:p>
          <a:p>
            <a:pPr indent="-298450" lvl="0" marL="457200" rtl="0" algn="l">
              <a:lnSpc>
                <a:spcPct val="115000"/>
              </a:lnSpc>
              <a:spcBef>
                <a:spcPts val="0"/>
              </a:spcBef>
              <a:spcAft>
                <a:spcPts val="0"/>
              </a:spcAft>
              <a:buClr>
                <a:schemeClr val="dk1"/>
              </a:buClr>
              <a:buSzPts val="1100"/>
              <a:buChar char="●"/>
            </a:pPr>
            <a:r>
              <a:rPr lang="en"/>
              <a:t>And finally, gender: we noticed that women churn slightly more. That gap might seem small, but if it’s rooted in UX or communication issues, we can address it.</a:t>
            </a:r>
            <a:br>
              <a:rPr lang="en"/>
            </a:br>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635b85736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635b85736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Throughout the project, I made sure to keep everything structured and exportable.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final folder includes the Power BI report, the Python model and notebook, all SQL queries, clean datasets, and even the trained model as a .pkl file.</a:t>
            </a:r>
            <a:endParaRPr/>
          </a:p>
          <a:p>
            <a:pPr indent="0" lvl="0" marL="0" rtl="0" algn="l">
              <a:spcBef>
                <a:spcPts val="0"/>
              </a:spcBef>
              <a:spcAft>
                <a:spcPts val="0"/>
              </a:spcAft>
              <a:buNone/>
            </a:pPr>
            <a:r>
              <a:rPr lang="en"/>
              <a:t>This ensures that anyone reviewing or expanding this project can easily pick up where I left off.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634c655cab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634c655cab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decided to explore five core hypotheses that could explain why customers are leaving the bank. First, I tested whether inactive members are more likely to churn — this is often the case in service industries. Then I checked credit score, assuming that lower scores might relate to financial instability or dissatisfaction. I also looked at the number of products — the idea is that customers who use more services might be more engaged and less likely to leave. Since the data includes Geography, I compared churn across regions to uncover potential market-specific differences. Finally, I analyzed age — suspecting that younger customers might be more flexible and prone to switching banks.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634c655c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634c655c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634c655cab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634c655cab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634c655ca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634c655ca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634c655cab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634c655cab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634c655cab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634c655cab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slide tests our first hypothesis: that inactive customers are more likely to leave. I used SQL to group users by their activity status and calculated the churn rate for each group.The results clearly show that inactive members churn at a much higher rate — 26.85%, compared to 14.27% for active ones. This confirms that user engagement is a key predictor of churn and should be a focus area for retention efforts.</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spreadsheets/d/1TIGHJMdw3Z9jnvc3jPTVjLsFX1fQQWce/edit?usp=sharing&amp;ouid=104889113154206188094&amp;rtpof=true&amp;sd=true" TargetMode="Externa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415075"/>
            <a:ext cx="8123100" cy="24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Banking data</a:t>
            </a:r>
            <a:endParaRPr/>
          </a:p>
          <a:p>
            <a:pPr indent="0" lvl="0" marL="0" rtl="0" algn="ctr">
              <a:spcBef>
                <a:spcPts val="0"/>
              </a:spcBef>
              <a:spcAft>
                <a:spcPts val="0"/>
              </a:spcAft>
              <a:buNone/>
            </a:pPr>
            <a:r>
              <a:rPr lang="en"/>
              <a:t>Analysis</a:t>
            </a:r>
            <a:endParaRPr/>
          </a:p>
        </p:txBody>
      </p:sp>
      <p:sp>
        <p:nvSpPr>
          <p:cNvPr id="60" name="Google Shape;60;p13"/>
          <p:cNvSpPr txBox="1"/>
          <p:nvPr>
            <p:ph idx="1" type="subTitle"/>
          </p:nvPr>
        </p:nvSpPr>
        <p:spPr>
          <a:xfrm>
            <a:off x="2451150" y="2082575"/>
            <a:ext cx="4241700" cy="187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100"/>
              <a:t>Prepared by </a:t>
            </a:r>
            <a:endParaRPr sz="2100"/>
          </a:p>
          <a:p>
            <a:pPr indent="0" lvl="0" marL="0" rtl="0" algn="ctr">
              <a:spcBef>
                <a:spcPts val="0"/>
              </a:spcBef>
              <a:spcAft>
                <a:spcPts val="0"/>
              </a:spcAft>
              <a:buNone/>
            </a:pPr>
            <a:r>
              <a:rPr lang="en" sz="2100"/>
              <a:t>Diadchenko Volodymyr</a:t>
            </a:r>
            <a:endParaRPr sz="21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1" name="Google Shape;61;p13"/>
          <p:cNvSpPr txBox="1"/>
          <p:nvPr/>
        </p:nvSpPr>
        <p:spPr>
          <a:xfrm>
            <a:off x="3013500" y="3186750"/>
            <a:ext cx="3117000" cy="9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layfair Display"/>
                <a:ea typeface="Playfair Display"/>
                <a:cs typeface="Playfair Display"/>
                <a:sym typeface="Playfair Display"/>
              </a:rPr>
              <a:t>Tools Used:</a:t>
            </a:r>
            <a:endParaRPr b="1" sz="1800">
              <a:solidFill>
                <a:schemeClr val="lt1"/>
              </a:solidFill>
              <a:latin typeface="Playfair Display"/>
              <a:ea typeface="Playfair Display"/>
              <a:cs typeface="Playfair Display"/>
              <a:sym typeface="Playfair Display"/>
            </a:endParaRPr>
          </a:p>
          <a:p>
            <a:pPr indent="0" lvl="0" marL="0" rtl="0" algn="ctr">
              <a:spcBef>
                <a:spcPts val="0"/>
              </a:spcBef>
              <a:spcAft>
                <a:spcPts val="0"/>
              </a:spcAft>
              <a:buNone/>
            </a:pPr>
            <a:r>
              <a:rPr b="1" lang="en" sz="1800">
                <a:solidFill>
                  <a:schemeClr val="lt1"/>
                </a:solidFill>
                <a:latin typeface="Playfair Display"/>
                <a:ea typeface="Playfair Display"/>
                <a:cs typeface="Playfair Display"/>
                <a:sym typeface="Playfair Display"/>
              </a:rPr>
              <a:t>Google Sheets | MySQL | Python | Power BI</a:t>
            </a:r>
            <a:endParaRPr b="1" sz="1800">
              <a:solidFill>
                <a:schemeClr val="lt1"/>
              </a:solidFill>
              <a:latin typeface="Playfair Display"/>
              <a:ea typeface="Playfair Display"/>
              <a:cs typeface="Playfair Display"/>
              <a:sym typeface="Playfair Display"/>
            </a:endParaRPr>
          </a:p>
          <a:p>
            <a:pPr indent="0" lvl="0" marL="0" rtl="0" algn="ctr">
              <a:spcBef>
                <a:spcPts val="0"/>
              </a:spcBef>
              <a:spcAft>
                <a:spcPts val="0"/>
              </a:spcAft>
              <a:buNone/>
            </a:pPr>
            <a:r>
              <a:t/>
            </a:r>
            <a:endParaRPr b="1" sz="1800">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a:t>
            </a:r>
            <a:r>
              <a:rPr lang="en"/>
              <a:t> 2: Churn by Number Of Products</a:t>
            </a:r>
            <a:endParaRPr/>
          </a:p>
        </p:txBody>
      </p:sp>
      <p:sp>
        <p:nvSpPr>
          <p:cNvPr id="121" name="Google Shape;121;p22"/>
          <p:cNvSpPr txBox="1"/>
          <p:nvPr>
            <p:ph idx="1" type="body"/>
          </p:nvPr>
        </p:nvSpPr>
        <p:spPr>
          <a:xfrm>
            <a:off x="110750" y="698400"/>
            <a:ext cx="3666000" cy="42303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 What &amp; Why:</a:t>
            </a:r>
            <a:endParaRPr/>
          </a:p>
          <a:p>
            <a:pPr indent="-325755" lvl="0" marL="457200" rtl="0" algn="l">
              <a:spcBef>
                <a:spcPts val="1200"/>
              </a:spcBef>
              <a:spcAft>
                <a:spcPts val="0"/>
              </a:spcAft>
              <a:buSzPct val="100000"/>
              <a:buChar char="●"/>
            </a:pPr>
            <a:r>
              <a:rPr lang="en"/>
              <a:t>Analyze churn rate by the number of products held by the customer.</a:t>
            </a:r>
            <a:endParaRPr/>
          </a:p>
          <a:p>
            <a:pPr indent="-325755" lvl="0" marL="457200" rtl="0" algn="l">
              <a:spcBef>
                <a:spcPts val="0"/>
              </a:spcBef>
              <a:spcAft>
                <a:spcPts val="0"/>
              </a:spcAft>
              <a:buSzPct val="100000"/>
              <a:buChar char="●"/>
            </a:pPr>
            <a:r>
              <a:rPr lang="en"/>
              <a:t>To understand if multi-product users are more loyal.</a:t>
            </a:r>
            <a:endParaRPr/>
          </a:p>
          <a:p>
            <a:pPr indent="0" lvl="0" marL="0" rtl="0" algn="l">
              <a:spcBef>
                <a:spcPts val="1200"/>
              </a:spcBef>
              <a:spcAft>
                <a:spcPts val="0"/>
              </a:spcAft>
              <a:buNone/>
            </a:pPr>
            <a:r>
              <a:rPr b="1" lang="en"/>
              <a:t>Conclusion: </a:t>
            </a:r>
            <a:r>
              <a:rPr lang="en"/>
              <a:t>The churn rate for users with 2 products is the lowest: 7.58%, compared to 27.7 for users with just one product. However, churn spikes sharply for those with 3–4 products, suggesting possible technical issues. </a:t>
            </a:r>
            <a:endParaRPr/>
          </a:p>
          <a:p>
            <a:pPr indent="0" lvl="0" marL="0" rtl="0" algn="l">
              <a:spcBef>
                <a:spcPts val="1200"/>
              </a:spcBef>
              <a:spcAft>
                <a:spcPts val="1200"/>
              </a:spcAft>
              <a:buNone/>
            </a:pPr>
            <a:r>
              <a:rPr lang="en"/>
              <a:t>Therefore, the hypothesis is partially confirmed — more products may reduce churn up to a point</a:t>
            </a:r>
            <a:endParaRPr/>
          </a:p>
        </p:txBody>
      </p:sp>
      <p:pic>
        <p:nvPicPr>
          <p:cNvPr id="122" name="Google Shape;122;p22"/>
          <p:cNvPicPr preferRelativeResize="0"/>
          <p:nvPr/>
        </p:nvPicPr>
        <p:blipFill>
          <a:blip r:embed="rId3">
            <a:alphaModFix/>
          </a:blip>
          <a:stretch>
            <a:fillRect/>
          </a:stretch>
        </p:blipFill>
        <p:spPr>
          <a:xfrm>
            <a:off x="3776775" y="698400"/>
            <a:ext cx="5184249" cy="40158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55350" y="48000"/>
            <a:ext cx="87105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80"/>
              <a:t>Hypothesis 3: Churn rates vary significantly between countries.</a:t>
            </a:r>
            <a:endParaRPr sz="2280"/>
          </a:p>
        </p:txBody>
      </p:sp>
      <p:sp>
        <p:nvSpPr>
          <p:cNvPr id="128" name="Google Shape;128;p23"/>
          <p:cNvSpPr txBox="1"/>
          <p:nvPr>
            <p:ph idx="1" type="body"/>
          </p:nvPr>
        </p:nvSpPr>
        <p:spPr>
          <a:xfrm>
            <a:off x="4984000" y="674100"/>
            <a:ext cx="4160100" cy="434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What &amp; Why:</a:t>
            </a:r>
            <a:endParaRPr/>
          </a:p>
          <a:p>
            <a:pPr indent="-342900" lvl="0" marL="457200" rtl="0" algn="l">
              <a:spcBef>
                <a:spcPts val="1200"/>
              </a:spcBef>
              <a:spcAft>
                <a:spcPts val="0"/>
              </a:spcAft>
              <a:buSzPts val="1800"/>
              <a:buChar char="●"/>
            </a:pPr>
            <a:r>
              <a:rPr lang="en"/>
              <a:t> Group customers by country and calculate churn rate.</a:t>
            </a:r>
            <a:endParaRPr/>
          </a:p>
          <a:p>
            <a:pPr indent="-342900" lvl="0" marL="457200" rtl="0" algn="l">
              <a:spcBef>
                <a:spcPts val="0"/>
              </a:spcBef>
              <a:spcAft>
                <a:spcPts val="0"/>
              </a:spcAft>
              <a:buSzPts val="1800"/>
              <a:buChar char="●"/>
            </a:pPr>
            <a:r>
              <a:rPr lang="en"/>
              <a:t>To identify regional differences in customer loyalty and performance.</a:t>
            </a:r>
            <a:endParaRPr/>
          </a:p>
          <a:p>
            <a:pPr indent="0" lvl="0" marL="0" rtl="0" algn="l">
              <a:spcBef>
                <a:spcPts val="1200"/>
              </a:spcBef>
              <a:spcAft>
                <a:spcPts val="0"/>
              </a:spcAft>
              <a:buNone/>
            </a:pPr>
            <a:r>
              <a:rPr lang="en"/>
              <a:t>Conclusion: Germany shows the highest churn rate (32%). Spain and France, while having different user count, are nearly half that.</a:t>
            </a:r>
            <a:endParaRPr/>
          </a:p>
          <a:p>
            <a:pPr indent="0" lvl="0" marL="0" rtl="0" algn="l">
              <a:spcBef>
                <a:spcPts val="1200"/>
              </a:spcBef>
              <a:spcAft>
                <a:spcPts val="1200"/>
              </a:spcAft>
              <a:buNone/>
            </a:pPr>
            <a:r>
              <a:rPr lang="en"/>
              <a:t>The hypothesis is confirmed: churn varies strongly by geography.</a:t>
            </a:r>
            <a:endParaRPr/>
          </a:p>
        </p:txBody>
      </p:sp>
      <p:pic>
        <p:nvPicPr>
          <p:cNvPr id="129" name="Google Shape;129;p23"/>
          <p:cNvPicPr preferRelativeResize="0"/>
          <p:nvPr/>
        </p:nvPicPr>
        <p:blipFill>
          <a:blip r:embed="rId3">
            <a:alphaModFix/>
          </a:blip>
          <a:stretch>
            <a:fillRect/>
          </a:stretch>
        </p:blipFill>
        <p:spPr>
          <a:xfrm>
            <a:off x="152400" y="826500"/>
            <a:ext cx="4679200" cy="36246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114450"/>
            <a:ext cx="85206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780"/>
              <a:t>Digging deeper: Churn by Gender and Credit Score</a:t>
            </a:r>
            <a:endParaRPr sz="2780"/>
          </a:p>
        </p:txBody>
      </p:sp>
      <p:sp>
        <p:nvSpPr>
          <p:cNvPr id="135" name="Google Shape;135;p24"/>
          <p:cNvSpPr txBox="1"/>
          <p:nvPr>
            <p:ph idx="1" type="body"/>
          </p:nvPr>
        </p:nvSpPr>
        <p:spPr>
          <a:xfrm>
            <a:off x="56950" y="863550"/>
            <a:ext cx="3985500" cy="4120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 What &amp; Why:</a:t>
            </a:r>
            <a:endParaRPr/>
          </a:p>
          <a:p>
            <a:pPr indent="-325755" lvl="0" marL="457200" rtl="0" algn="l">
              <a:spcBef>
                <a:spcPts val="1200"/>
              </a:spcBef>
              <a:spcAft>
                <a:spcPts val="0"/>
              </a:spcAft>
              <a:buSzPct val="100000"/>
              <a:buChar char="●"/>
            </a:pPr>
            <a:r>
              <a:rPr lang="en"/>
              <a:t>Group by gender and use AVG(CreditScore) + churn metrics</a:t>
            </a:r>
            <a:br>
              <a:rPr lang="en"/>
            </a:br>
            <a:r>
              <a:rPr lang="en"/>
              <a:t>.</a:t>
            </a:r>
            <a:endParaRPr/>
          </a:p>
          <a:p>
            <a:pPr indent="-325755" lvl="0" marL="457200" rtl="0" algn="l">
              <a:spcBef>
                <a:spcPts val="0"/>
              </a:spcBef>
              <a:spcAft>
                <a:spcPts val="0"/>
              </a:spcAft>
              <a:buSzPct val="100000"/>
              <a:buChar char="●"/>
            </a:pPr>
            <a:r>
              <a:rPr lang="en"/>
              <a:t>To check if churn is connected to gender or financial reliability (via credit score).</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lang="en"/>
              <a:t>Conclusion: Churn is significantly higher among female customers (25%) than males (16%), even though credit scores are nearly identical.</a:t>
            </a:r>
            <a:endParaRPr/>
          </a:p>
          <a:p>
            <a:pPr indent="0" lvl="0" marL="0" rtl="0" algn="l">
              <a:spcBef>
                <a:spcPts val="1200"/>
              </a:spcBef>
              <a:spcAft>
                <a:spcPts val="1200"/>
              </a:spcAft>
              <a:buNone/>
            </a:pPr>
            <a:r>
              <a:rPr lang="en"/>
              <a:t>This points to behavioral or experiential factors, not just financial ones.</a:t>
            </a:r>
            <a:endParaRPr/>
          </a:p>
        </p:txBody>
      </p:sp>
      <p:pic>
        <p:nvPicPr>
          <p:cNvPr id="136" name="Google Shape;136;p24"/>
          <p:cNvPicPr preferRelativeResize="0"/>
          <p:nvPr/>
        </p:nvPicPr>
        <p:blipFill>
          <a:blip r:embed="rId3">
            <a:alphaModFix/>
          </a:blip>
          <a:stretch>
            <a:fillRect/>
          </a:stretch>
        </p:blipFill>
        <p:spPr>
          <a:xfrm>
            <a:off x="4194850" y="892950"/>
            <a:ext cx="4796751" cy="3837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MySQL: Creating a view</a:t>
            </a:r>
            <a:endParaRPr/>
          </a:p>
        </p:txBody>
      </p:sp>
      <p:sp>
        <p:nvSpPr>
          <p:cNvPr id="142" name="Google Shape;142;p25"/>
          <p:cNvSpPr txBox="1"/>
          <p:nvPr>
            <p:ph idx="1" type="body"/>
          </p:nvPr>
        </p:nvSpPr>
        <p:spPr>
          <a:xfrm>
            <a:off x="121825" y="697750"/>
            <a:ext cx="3765600" cy="435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What &amp; Why:</a:t>
            </a:r>
            <a:endParaRPr/>
          </a:p>
          <a:p>
            <a:pPr indent="-342900" lvl="0" marL="457200" rtl="0" algn="l">
              <a:spcBef>
                <a:spcPts val="1200"/>
              </a:spcBef>
              <a:spcAft>
                <a:spcPts val="0"/>
              </a:spcAft>
              <a:buSzPts val="1800"/>
              <a:buChar char="●"/>
            </a:pPr>
            <a:r>
              <a:rPr lang="en"/>
              <a:t>Create a SQL VIEW that joins all three tables (bank_basic, bank_account, bank_activity) into one unified structure.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This allows me to reference a clean, merged dataset repeatedly in queries for the future analysis.</a:t>
            </a:r>
            <a:endParaRPr/>
          </a:p>
        </p:txBody>
      </p:sp>
      <p:pic>
        <p:nvPicPr>
          <p:cNvPr id="143" name="Google Shape;143;p25"/>
          <p:cNvPicPr preferRelativeResize="0"/>
          <p:nvPr/>
        </p:nvPicPr>
        <p:blipFill>
          <a:blip r:embed="rId3">
            <a:alphaModFix/>
          </a:blip>
          <a:stretch>
            <a:fillRect/>
          </a:stretch>
        </p:blipFill>
        <p:spPr>
          <a:xfrm>
            <a:off x="4172750" y="1017450"/>
            <a:ext cx="4797138" cy="3821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0" y="0"/>
            <a:ext cx="45720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80"/>
              <a:t>Merging Datasets in Python</a:t>
            </a:r>
            <a:endParaRPr sz="2480"/>
          </a:p>
        </p:txBody>
      </p:sp>
      <p:sp>
        <p:nvSpPr>
          <p:cNvPr id="149" name="Google Shape;149;p26"/>
          <p:cNvSpPr txBox="1"/>
          <p:nvPr>
            <p:ph idx="1" type="body"/>
          </p:nvPr>
        </p:nvSpPr>
        <p:spPr>
          <a:xfrm>
            <a:off x="143975" y="869125"/>
            <a:ext cx="4674000" cy="4048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Uploaded all 3 datasets</a:t>
            </a:r>
            <a:br>
              <a:rPr lang="en"/>
            </a:br>
            <a:endParaRPr/>
          </a:p>
          <a:p>
            <a:pPr indent="-342900" lvl="0" marL="457200" rtl="0" algn="l">
              <a:spcBef>
                <a:spcPts val="0"/>
              </a:spcBef>
              <a:spcAft>
                <a:spcPts val="0"/>
              </a:spcAft>
              <a:buSzPts val="1800"/>
              <a:buChar char="●"/>
            </a:pPr>
            <a:r>
              <a:rPr lang="en"/>
              <a:t>Merged three original datasets on Transaction_ID</a:t>
            </a:r>
            <a:br>
              <a:rPr lang="en"/>
            </a:br>
            <a:endParaRPr/>
          </a:p>
          <a:p>
            <a:pPr indent="-342900" lvl="0" marL="457200" rtl="0" algn="l">
              <a:spcBef>
                <a:spcPts val="0"/>
              </a:spcBef>
              <a:spcAft>
                <a:spcPts val="0"/>
              </a:spcAft>
              <a:buSzPts val="1800"/>
              <a:buChar char="●"/>
            </a:pPr>
            <a:r>
              <a:rPr lang="en"/>
              <a:t>Result: 10,000 customers × 14 columns</a:t>
            </a:r>
            <a:br>
              <a:rPr lang="en"/>
            </a:br>
            <a:endParaRPr/>
          </a:p>
          <a:p>
            <a:pPr indent="-342900" lvl="0" marL="457200" rtl="0" algn="l">
              <a:spcBef>
                <a:spcPts val="0"/>
              </a:spcBef>
              <a:spcAft>
                <a:spcPts val="0"/>
              </a:spcAft>
              <a:buSzPts val="1800"/>
              <a:buChar char="●"/>
            </a:pPr>
            <a:r>
              <a:rPr lang="en"/>
              <a:t>All values are complete and clean</a:t>
            </a:r>
            <a:br>
              <a:rPr lang="en"/>
            </a:br>
            <a:endParaRPr/>
          </a:p>
          <a:p>
            <a:pPr indent="0" lvl="0" marL="0" rtl="0" algn="l">
              <a:spcBef>
                <a:spcPts val="120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4817975" y="244550"/>
            <a:ext cx="4093774" cy="4654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0" y="0"/>
            <a:ext cx="43527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80"/>
              <a:t>Basic EDA using df.describe()</a:t>
            </a:r>
            <a:endParaRPr sz="2280"/>
          </a:p>
        </p:txBody>
      </p:sp>
      <p:pic>
        <p:nvPicPr>
          <p:cNvPr id="156" name="Google Shape;156;p27"/>
          <p:cNvPicPr preferRelativeResize="0"/>
          <p:nvPr/>
        </p:nvPicPr>
        <p:blipFill>
          <a:blip r:embed="rId3">
            <a:alphaModFix/>
          </a:blip>
          <a:stretch>
            <a:fillRect/>
          </a:stretch>
        </p:blipFill>
        <p:spPr>
          <a:xfrm>
            <a:off x="152400" y="2599975"/>
            <a:ext cx="8667300" cy="2391125"/>
          </a:xfrm>
          <a:prstGeom prst="rect">
            <a:avLst/>
          </a:prstGeom>
          <a:noFill/>
          <a:ln>
            <a:noFill/>
          </a:ln>
        </p:spPr>
      </p:pic>
      <p:sp>
        <p:nvSpPr>
          <p:cNvPr id="157" name="Google Shape;157;p27"/>
          <p:cNvSpPr txBox="1"/>
          <p:nvPr/>
        </p:nvSpPr>
        <p:spPr>
          <a:xfrm>
            <a:off x="4806800" y="625950"/>
            <a:ext cx="4025400" cy="1878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Char char="●"/>
            </a:pPr>
            <a:r>
              <a:rPr b="1" lang="en" sz="1200">
                <a:latin typeface="Lato"/>
                <a:ea typeface="Lato"/>
                <a:cs typeface="Lato"/>
                <a:sym typeface="Lato"/>
              </a:rPr>
              <a:t>Balance</a:t>
            </a:r>
            <a:r>
              <a:rPr lang="en" sz="1200">
                <a:latin typeface="Lato"/>
                <a:ea typeface="Lato"/>
                <a:cs typeface="Lato"/>
                <a:sym typeface="Lato"/>
              </a:rPr>
              <a:t>: many have 0, but some exceed 250k — wide disparity.</a:t>
            </a:r>
            <a:endParaRPr sz="1200">
              <a:latin typeface="Lato"/>
              <a:ea typeface="Lato"/>
              <a:cs typeface="Lato"/>
              <a:sym typeface="Lato"/>
            </a:endParaRPr>
          </a:p>
          <a:p>
            <a:pPr indent="-298450" lvl="0" marL="457200" rtl="0" algn="l">
              <a:lnSpc>
                <a:spcPct val="115000"/>
              </a:lnSpc>
              <a:spcBef>
                <a:spcPts val="0"/>
              </a:spcBef>
              <a:spcAft>
                <a:spcPts val="0"/>
              </a:spcAft>
              <a:buSzPts val="1100"/>
              <a:buChar char="●"/>
            </a:pPr>
            <a:r>
              <a:rPr b="1" lang="en" sz="1200">
                <a:latin typeface="Lato"/>
                <a:ea typeface="Lato"/>
                <a:cs typeface="Lato"/>
                <a:sym typeface="Lato"/>
              </a:rPr>
              <a:t>EstimatedSalary</a:t>
            </a:r>
            <a:r>
              <a:rPr lang="en" sz="1200">
                <a:latin typeface="Lato"/>
                <a:ea typeface="Lato"/>
                <a:cs typeface="Lato"/>
                <a:sym typeface="Lato"/>
              </a:rPr>
              <a:t>: evenly spread, with no extreme outliers.</a:t>
            </a:r>
            <a:endParaRPr sz="1200">
              <a:latin typeface="Lato"/>
              <a:ea typeface="Lato"/>
              <a:cs typeface="Lato"/>
              <a:sym typeface="Lato"/>
            </a:endParaRPr>
          </a:p>
          <a:p>
            <a:pPr indent="-298450" lvl="0" marL="457200" rtl="0" algn="l">
              <a:lnSpc>
                <a:spcPct val="115000"/>
              </a:lnSpc>
              <a:spcBef>
                <a:spcPts val="0"/>
              </a:spcBef>
              <a:spcAft>
                <a:spcPts val="0"/>
              </a:spcAft>
              <a:buSzPts val="1100"/>
              <a:buFont typeface="Lato"/>
              <a:buChar char="●"/>
            </a:pPr>
            <a:r>
              <a:rPr lang="en" sz="1100">
                <a:latin typeface="Lato"/>
                <a:ea typeface="Lato"/>
                <a:cs typeface="Lato"/>
                <a:sym typeface="Lato"/>
              </a:rPr>
              <a:t>The churn rate seems to match what we observed in SQL.</a:t>
            </a:r>
            <a:br>
              <a:rPr lang="en" sz="1100">
                <a:latin typeface="Lato"/>
                <a:ea typeface="Lato"/>
                <a:cs typeface="Lato"/>
                <a:sym typeface="Lato"/>
              </a:rPr>
            </a:br>
            <a:br>
              <a:rPr lang="en" sz="1100"/>
            </a:br>
            <a:endParaRPr sz="1100"/>
          </a:p>
        </p:txBody>
      </p:sp>
      <p:sp>
        <p:nvSpPr>
          <p:cNvPr id="158" name="Google Shape;158;p27"/>
          <p:cNvSpPr txBox="1"/>
          <p:nvPr/>
        </p:nvSpPr>
        <p:spPr>
          <a:xfrm>
            <a:off x="153750" y="625950"/>
            <a:ext cx="4352700" cy="2023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Char char="●"/>
            </a:pPr>
            <a:r>
              <a:rPr b="1" lang="en" sz="1200">
                <a:latin typeface="Lato"/>
                <a:ea typeface="Lato"/>
                <a:cs typeface="Lato"/>
                <a:sym typeface="Lato"/>
              </a:rPr>
              <a:t>Churn rate ≈ 20%</a:t>
            </a:r>
            <a:r>
              <a:rPr lang="en" sz="1200">
                <a:latin typeface="Lato"/>
                <a:ea typeface="Lato"/>
                <a:cs typeface="Lato"/>
                <a:sym typeface="Lato"/>
              </a:rPr>
              <a:t> — match</a:t>
            </a:r>
            <a:r>
              <a:rPr lang="en" sz="1200">
                <a:latin typeface="Lato"/>
                <a:ea typeface="Lato"/>
                <a:cs typeface="Lato"/>
                <a:sym typeface="Lato"/>
              </a:rPr>
              <a:t>e</a:t>
            </a:r>
            <a:r>
              <a:rPr lang="en" sz="1200">
                <a:latin typeface="Lato"/>
                <a:ea typeface="Lato"/>
                <a:cs typeface="Lato"/>
                <a:sym typeface="Lato"/>
              </a:rPr>
              <a:t>s what we found in SQL.</a:t>
            </a:r>
            <a:br>
              <a:rPr lang="en" sz="1200">
                <a:latin typeface="Lato"/>
                <a:ea typeface="Lato"/>
                <a:cs typeface="Lato"/>
                <a:sym typeface="Lato"/>
              </a:rPr>
            </a:br>
            <a:endParaRPr sz="1200">
              <a:latin typeface="Lato"/>
              <a:ea typeface="Lato"/>
              <a:cs typeface="Lato"/>
              <a:sym typeface="Lato"/>
            </a:endParaRPr>
          </a:p>
          <a:p>
            <a:pPr indent="-304800" lvl="0" marL="457200" rtl="0" algn="l">
              <a:lnSpc>
                <a:spcPct val="115000"/>
              </a:lnSpc>
              <a:spcBef>
                <a:spcPts val="0"/>
              </a:spcBef>
              <a:spcAft>
                <a:spcPts val="0"/>
              </a:spcAft>
              <a:buSzPts val="1200"/>
              <a:buChar char="●"/>
            </a:pPr>
            <a:r>
              <a:rPr b="1" lang="en" sz="1200">
                <a:latin typeface="Lato"/>
                <a:ea typeface="Lato"/>
                <a:cs typeface="Lato"/>
                <a:sym typeface="Lato"/>
              </a:rPr>
              <a:t>Credit Score</a:t>
            </a:r>
            <a:r>
              <a:rPr lang="en" sz="1200">
                <a:latin typeface="Lato"/>
                <a:ea typeface="Lato"/>
                <a:cs typeface="Lato"/>
                <a:sym typeface="Lato"/>
              </a:rPr>
              <a:t>: 350–850, centered around 650.</a:t>
            </a:r>
            <a:br>
              <a:rPr lang="en" sz="1200">
                <a:latin typeface="Lato"/>
                <a:ea typeface="Lato"/>
                <a:cs typeface="Lato"/>
                <a:sym typeface="Lato"/>
              </a:rPr>
            </a:br>
            <a:endParaRPr sz="1200">
              <a:latin typeface="Lato"/>
              <a:ea typeface="Lato"/>
              <a:cs typeface="Lato"/>
              <a:sym typeface="Lato"/>
            </a:endParaRPr>
          </a:p>
          <a:p>
            <a:pPr indent="-304800" lvl="0" marL="457200" rtl="0" algn="l">
              <a:lnSpc>
                <a:spcPct val="115000"/>
              </a:lnSpc>
              <a:spcBef>
                <a:spcPts val="0"/>
              </a:spcBef>
              <a:spcAft>
                <a:spcPts val="0"/>
              </a:spcAft>
              <a:buSzPts val="1200"/>
              <a:buChar char="●"/>
            </a:pPr>
            <a:r>
              <a:rPr b="1" lang="en" sz="1200">
                <a:latin typeface="Lato"/>
                <a:ea typeface="Lato"/>
                <a:cs typeface="Lato"/>
                <a:sym typeface="Lato"/>
              </a:rPr>
              <a:t>Age</a:t>
            </a:r>
            <a:r>
              <a:rPr lang="en" sz="1200">
                <a:latin typeface="Lato"/>
                <a:ea typeface="Lato"/>
                <a:cs typeface="Lato"/>
                <a:sym typeface="Lato"/>
              </a:rPr>
              <a:t>: median age is ~37, but some customers are quite old (up to 92).</a:t>
            </a:r>
            <a:endParaRPr sz="12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Categorical Distribution Overview</a:t>
            </a:r>
            <a:endParaRPr/>
          </a:p>
        </p:txBody>
      </p:sp>
      <p:sp>
        <p:nvSpPr>
          <p:cNvPr id="164" name="Google Shape;164;p28"/>
          <p:cNvSpPr txBox="1"/>
          <p:nvPr>
            <p:ph idx="1" type="body"/>
          </p:nvPr>
        </p:nvSpPr>
        <p:spPr>
          <a:xfrm>
            <a:off x="3666025" y="626100"/>
            <a:ext cx="5166600" cy="3942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Slightly more male than female customers (≈54.5% vs 45.5%).</a:t>
            </a:r>
            <a:br>
              <a:rPr lang="en" sz="1300"/>
            </a:br>
            <a:endParaRPr sz="1300"/>
          </a:p>
          <a:p>
            <a:pPr indent="-311150" lvl="0" marL="457200" rtl="0" algn="l">
              <a:spcBef>
                <a:spcPts val="0"/>
              </a:spcBef>
              <a:spcAft>
                <a:spcPts val="0"/>
              </a:spcAft>
              <a:buSzPts val="1300"/>
              <a:buChar char="●"/>
            </a:pPr>
            <a:r>
              <a:rPr lang="en" sz="1300"/>
              <a:t>Majority of customers are from France.</a:t>
            </a:r>
            <a:br>
              <a:rPr lang="en" sz="1300"/>
            </a:br>
            <a:endParaRPr sz="1300"/>
          </a:p>
          <a:p>
            <a:pPr indent="-311150" lvl="0" marL="457200" rtl="0" algn="l">
              <a:spcBef>
                <a:spcPts val="0"/>
              </a:spcBef>
              <a:spcAft>
                <a:spcPts val="0"/>
              </a:spcAft>
              <a:buSzPts val="1300"/>
              <a:buChar char="●"/>
            </a:pPr>
            <a:r>
              <a:rPr lang="en" sz="1300"/>
              <a:t>About 70% have a credit card, while 30% do not.</a:t>
            </a:r>
            <a:br>
              <a:rPr lang="en" sz="1300"/>
            </a:br>
            <a:endParaRPr sz="1300"/>
          </a:p>
          <a:p>
            <a:pPr indent="-311150" lvl="0" marL="457200" rtl="0" algn="l">
              <a:spcBef>
                <a:spcPts val="0"/>
              </a:spcBef>
              <a:spcAft>
                <a:spcPts val="0"/>
              </a:spcAft>
              <a:buSzPts val="1300"/>
              <a:buChar char="●"/>
            </a:pPr>
            <a:r>
              <a:rPr lang="en" sz="1300"/>
              <a:t>Customers are evenly split between active and inactive members.</a:t>
            </a:r>
            <a:br>
              <a:rPr lang="en" sz="1300"/>
            </a:br>
            <a:endParaRPr sz="1300"/>
          </a:p>
          <a:p>
            <a:pPr indent="-311150" lvl="0" marL="457200" rtl="0" algn="l">
              <a:spcBef>
                <a:spcPts val="0"/>
              </a:spcBef>
              <a:spcAft>
                <a:spcPts val="0"/>
              </a:spcAft>
              <a:buSzPts val="1300"/>
              <a:buChar char="●"/>
            </a:pPr>
            <a:r>
              <a:rPr lang="en" sz="1300"/>
              <a:t>Most users use 1 or 2 products, very few use more.</a:t>
            </a:r>
            <a:br>
              <a:rPr lang="en" sz="1300"/>
            </a:br>
            <a:endParaRPr sz="1300"/>
          </a:p>
          <a:p>
            <a:pPr indent="-311150" lvl="0" marL="457200" rtl="0" algn="l">
              <a:spcBef>
                <a:spcPts val="0"/>
              </a:spcBef>
              <a:spcAft>
                <a:spcPts val="0"/>
              </a:spcAft>
              <a:buSzPts val="1300"/>
              <a:buChar char="●"/>
            </a:pPr>
            <a:r>
              <a:rPr lang="en" sz="1300"/>
              <a:t>Only 20% of customers exited (churned).</a:t>
            </a:r>
            <a:endParaRPr sz="1300"/>
          </a:p>
          <a:p>
            <a:pPr indent="0" lvl="0" marL="0" rtl="0" algn="l">
              <a:spcBef>
                <a:spcPts val="1200"/>
              </a:spcBef>
              <a:spcAft>
                <a:spcPts val="1200"/>
              </a:spcAft>
              <a:buNone/>
            </a:pPr>
            <a:r>
              <a:t/>
            </a:r>
            <a:endParaRPr/>
          </a:p>
        </p:txBody>
      </p:sp>
      <p:pic>
        <p:nvPicPr>
          <p:cNvPr id="165" name="Google Shape;165;p28"/>
          <p:cNvPicPr preferRelativeResize="0"/>
          <p:nvPr/>
        </p:nvPicPr>
        <p:blipFill>
          <a:blip r:embed="rId3">
            <a:alphaModFix/>
          </a:blip>
          <a:stretch>
            <a:fillRect/>
          </a:stretch>
        </p:blipFill>
        <p:spPr>
          <a:xfrm>
            <a:off x="672950" y="626100"/>
            <a:ext cx="2701071" cy="42125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0" y="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80"/>
              <a:t>Hypothesis 4: Low credit score increases churn risk</a:t>
            </a:r>
            <a:endParaRPr sz="2580"/>
          </a:p>
        </p:txBody>
      </p:sp>
      <p:sp>
        <p:nvSpPr>
          <p:cNvPr id="171" name="Google Shape;171;p29"/>
          <p:cNvSpPr txBox="1"/>
          <p:nvPr>
            <p:ph idx="1" type="body"/>
          </p:nvPr>
        </p:nvSpPr>
        <p:spPr>
          <a:xfrm>
            <a:off x="45875" y="626100"/>
            <a:ext cx="4705500" cy="22203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
              <a:t>What we’ll do:</a:t>
            </a:r>
            <a:endParaRPr/>
          </a:p>
          <a:p>
            <a:pPr indent="-334327" lvl="0" marL="457200" rtl="0" algn="l">
              <a:spcBef>
                <a:spcPts val="1200"/>
              </a:spcBef>
              <a:spcAft>
                <a:spcPts val="0"/>
              </a:spcAft>
              <a:buSzPct val="100000"/>
              <a:buChar char="●"/>
            </a:pPr>
            <a:r>
              <a:rPr lang="en"/>
              <a:t>Bucket customers by Credit Score ranges (e.g. &lt;500, 500–600, 600–700, &gt;700).</a:t>
            </a:r>
            <a:br>
              <a:rPr lang="en"/>
            </a:br>
            <a:endParaRPr/>
          </a:p>
          <a:p>
            <a:pPr indent="-334327" lvl="0" marL="457200" rtl="0" algn="l">
              <a:spcBef>
                <a:spcPts val="0"/>
              </a:spcBef>
              <a:spcAft>
                <a:spcPts val="0"/>
              </a:spcAft>
              <a:buSzPct val="100000"/>
              <a:buChar char="●"/>
            </a:pPr>
            <a:r>
              <a:rPr lang="en"/>
              <a:t>For each bucket, calculate churn rate.</a:t>
            </a:r>
            <a:br>
              <a:rPr lang="en"/>
            </a:br>
            <a:endParaRPr/>
          </a:p>
          <a:p>
            <a:pPr indent="-334327" lvl="0" marL="457200" rtl="0" algn="l">
              <a:spcBef>
                <a:spcPts val="0"/>
              </a:spcBef>
              <a:spcAft>
                <a:spcPts val="0"/>
              </a:spcAft>
              <a:buSzPct val="100000"/>
              <a:buChar char="●"/>
            </a:pPr>
            <a:r>
              <a:rPr lang="en"/>
              <a:t>Visualize with a barplot to see the trend.</a:t>
            </a:r>
            <a:endParaRPr/>
          </a:p>
        </p:txBody>
      </p:sp>
      <p:pic>
        <p:nvPicPr>
          <p:cNvPr id="172" name="Google Shape;172;p29"/>
          <p:cNvPicPr preferRelativeResize="0"/>
          <p:nvPr/>
        </p:nvPicPr>
        <p:blipFill>
          <a:blip r:embed="rId3">
            <a:alphaModFix/>
          </a:blip>
          <a:stretch>
            <a:fillRect/>
          </a:stretch>
        </p:blipFill>
        <p:spPr>
          <a:xfrm>
            <a:off x="4572000" y="626101"/>
            <a:ext cx="4317701" cy="4105899"/>
          </a:xfrm>
          <a:prstGeom prst="rect">
            <a:avLst/>
          </a:prstGeom>
          <a:noFill/>
          <a:ln>
            <a:noFill/>
          </a:ln>
        </p:spPr>
      </p:pic>
      <p:sp>
        <p:nvSpPr>
          <p:cNvPr id="173" name="Google Shape;173;p29"/>
          <p:cNvSpPr txBox="1"/>
          <p:nvPr/>
        </p:nvSpPr>
        <p:spPr>
          <a:xfrm>
            <a:off x="332275" y="3120800"/>
            <a:ext cx="3843300" cy="17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Customers with credit scores under 500 have the highest churn rate. However, overall churn remains relatively steady across score ranges, so the </a:t>
            </a:r>
            <a:r>
              <a:rPr b="1" lang="en" sz="1800">
                <a:solidFill>
                  <a:schemeClr val="dk2"/>
                </a:solidFill>
                <a:latin typeface="Lato"/>
                <a:ea typeface="Lato"/>
                <a:cs typeface="Lato"/>
                <a:sym typeface="Lato"/>
              </a:rPr>
              <a:t>hypothesis is partially supported.</a:t>
            </a:r>
            <a:endParaRPr b="1" sz="1800">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 5: </a:t>
            </a:r>
            <a:r>
              <a:rPr lang="en"/>
              <a:t>Younger customers churn more</a:t>
            </a:r>
            <a:endParaRPr/>
          </a:p>
        </p:txBody>
      </p:sp>
      <p:sp>
        <p:nvSpPr>
          <p:cNvPr id="179" name="Google Shape;179;p30"/>
          <p:cNvSpPr txBox="1"/>
          <p:nvPr>
            <p:ph idx="1" type="body"/>
          </p:nvPr>
        </p:nvSpPr>
        <p:spPr>
          <a:xfrm>
            <a:off x="4374850" y="712463"/>
            <a:ext cx="4629600" cy="1058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t>We’ll bin customers into age groups (e.g., &lt;30, 30–40, 40–50, 50+) and calculate the churn rate in each group to visualize the relationship between age and churn.</a:t>
            </a:r>
            <a:endParaRPr sz="1400"/>
          </a:p>
          <a:p>
            <a:pPr indent="0" lvl="0" marL="0" rtl="0" algn="l">
              <a:spcBef>
                <a:spcPts val="1200"/>
              </a:spcBef>
              <a:spcAft>
                <a:spcPts val="1200"/>
              </a:spcAft>
              <a:buNone/>
            </a:pPr>
            <a:r>
              <a:t/>
            </a:r>
            <a:endParaRPr sz="1400"/>
          </a:p>
        </p:txBody>
      </p:sp>
      <p:pic>
        <p:nvPicPr>
          <p:cNvPr id="180" name="Google Shape;180;p30"/>
          <p:cNvPicPr preferRelativeResize="0"/>
          <p:nvPr/>
        </p:nvPicPr>
        <p:blipFill>
          <a:blip r:embed="rId3">
            <a:alphaModFix/>
          </a:blip>
          <a:stretch>
            <a:fillRect/>
          </a:stretch>
        </p:blipFill>
        <p:spPr>
          <a:xfrm>
            <a:off x="155250" y="626101"/>
            <a:ext cx="4042376" cy="4229074"/>
          </a:xfrm>
          <a:prstGeom prst="rect">
            <a:avLst/>
          </a:prstGeom>
          <a:noFill/>
          <a:ln>
            <a:noFill/>
          </a:ln>
        </p:spPr>
      </p:pic>
      <p:sp>
        <p:nvSpPr>
          <p:cNvPr id="181" name="Google Shape;181;p30"/>
          <p:cNvSpPr txBox="1"/>
          <p:nvPr/>
        </p:nvSpPr>
        <p:spPr>
          <a:xfrm>
            <a:off x="4347250" y="1856925"/>
            <a:ext cx="4684800" cy="3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Lato"/>
                <a:ea typeface="Lato"/>
                <a:cs typeface="Lato"/>
                <a:sym typeface="Lato"/>
              </a:rPr>
              <a:t>Hypothesis not confirmed.</a:t>
            </a:r>
            <a:br>
              <a:rPr lang="en">
                <a:solidFill>
                  <a:schemeClr val="dk2"/>
                </a:solidFill>
                <a:latin typeface="Lato"/>
                <a:ea typeface="Lato"/>
                <a:cs typeface="Lato"/>
                <a:sym typeface="Lato"/>
              </a:rPr>
            </a:b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The data shows the opposite: churn rate increases with age.</a:t>
            </a:r>
            <a:br>
              <a:rPr lang="en">
                <a:solidFill>
                  <a:schemeClr val="dk2"/>
                </a:solidFill>
                <a:latin typeface="Lato"/>
                <a:ea typeface="Lato"/>
                <a:cs typeface="Lato"/>
                <a:sym typeface="Lato"/>
              </a:rPr>
            </a:b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Customers under 30 have the lowest churn (~8%).</a:t>
            </a:r>
            <a:br>
              <a:rPr lang="en">
                <a:solidFill>
                  <a:schemeClr val="dk2"/>
                </a:solidFill>
                <a:latin typeface="Lato"/>
                <a:ea typeface="Lato"/>
                <a:cs typeface="Lato"/>
                <a:sym typeface="Lato"/>
              </a:rPr>
            </a:b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Those 50+ churn the most (~45%).</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This disproves the hypothesis and suggests older customers may need better service targeting or retention efforts.</a:t>
            </a:r>
            <a:endParaRPr>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5695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Correlation between features</a:t>
            </a:r>
            <a:endParaRPr/>
          </a:p>
        </p:txBody>
      </p:sp>
      <p:sp>
        <p:nvSpPr>
          <p:cNvPr id="187" name="Google Shape;187;p31"/>
          <p:cNvSpPr txBox="1"/>
          <p:nvPr>
            <p:ph idx="1" type="body"/>
          </p:nvPr>
        </p:nvSpPr>
        <p:spPr>
          <a:xfrm>
            <a:off x="5858975" y="985350"/>
            <a:ext cx="3178800" cy="317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heatmap shows that churn is most strongly linked to age (older users leave more) and IsActiveMember (active users stay). Other features show weak or no correlation, so we’ll prioritize these two for modeling</a:t>
            </a:r>
            <a:endParaRPr/>
          </a:p>
        </p:txBody>
      </p:sp>
      <p:pic>
        <p:nvPicPr>
          <p:cNvPr id="188" name="Google Shape;188;p31"/>
          <p:cNvPicPr preferRelativeResize="0"/>
          <p:nvPr/>
        </p:nvPicPr>
        <p:blipFill>
          <a:blip r:embed="rId3">
            <a:alphaModFix/>
          </a:blip>
          <a:stretch>
            <a:fillRect/>
          </a:stretch>
        </p:blipFill>
        <p:spPr>
          <a:xfrm>
            <a:off x="112351" y="697775"/>
            <a:ext cx="5572692" cy="3991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 </a:t>
            </a:r>
            <a:endParaRPr b="1"/>
          </a:p>
          <a:p>
            <a:pPr indent="-342900" lvl="0" marL="457200" rtl="0" algn="l">
              <a:spcBef>
                <a:spcPts val="1200"/>
              </a:spcBef>
              <a:spcAft>
                <a:spcPts val="0"/>
              </a:spcAft>
              <a:buSzPts val="1800"/>
              <a:buChar char="●"/>
            </a:pPr>
            <a:r>
              <a:rPr lang="en"/>
              <a:t>The bank manager has noticed a decline in income from banking services.</a:t>
            </a:r>
            <a:r>
              <a:rPr lang="en"/>
              <a:t> </a:t>
            </a:r>
            <a:endParaRPr/>
          </a:p>
          <a:p>
            <a:pPr indent="-342900" lvl="0" marL="457200" rtl="0" algn="l">
              <a:spcBef>
                <a:spcPts val="0"/>
              </a:spcBef>
              <a:spcAft>
                <a:spcPts val="0"/>
              </a:spcAft>
              <a:buSzPts val="1800"/>
              <a:buChar char="●"/>
            </a:pPr>
            <a:r>
              <a:rPr lang="en"/>
              <a:t>Data suggests that the number of active customers is decreasing — but why?</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b="1" lang="en"/>
              <a:t>Goal: </a:t>
            </a:r>
            <a:endParaRPr b="1"/>
          </a:p>
          <a:p>
            <a:pPr indent="-342900" lvl="0" marL="457200" rtl="0" algn="l">
              <a:spcBef>
                <a:spcPts val="1200"/>
              </a:spcBef>
              <a:spcAft>
                <a:spcPts val="0"/>
              </a:spcAft>
              <a:buSzPts val="1800"/>
              <a:buChar char="●"/>
            </a:pPr>
            <a:r>
              <a:rPr lang="en"/>
              <a:t>Identify customer behavior patterns to understand why users are leaving.</a:t>
            </a:r>
            <a:endParaRPr/>
          </a:p>
          <a:p>
            <a:pPr indent="-342900" lvl="0" marL="457200" rtl="0" algn="l">
              <a:spcBef>
                <a:spcPts val="0"/>
              </a:spcBef>
              <a:spcAft>
                <a:spcPts val="0"/>
              </a:spcAft>
              <a:buSzPts val="1800"/>
              <a:buChar char="●"/>
            </a:pPr>
            <a:r>
              <a:rPr lang="en"/>
              <a:t>Build a classifier to predict whether a customer will leave the bank in the next 6 months</a:t>
            </a:r>
            <a:r>
              <a:rPr lang="en"/>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0"/>
            <a:ext cx="8520600" cy="626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Python: Building a churn classifier</a:t>
            </a:r>
            <a:endParaRPr/>
          </a:p>
        </p:txBody>
      </p:sp>
      <p:sp>
        <p:nvSpPr>
          <p:cNvPr id="194" name="Google Shape;194;p32"/>
          <p:cNvSpPr txBox="1"/>
          <p:nvPr>
            <p:ph idx="1" type="body"/>
          </p:nvPr>
        </p:nvSpPr>
        <p:spPr>
          <a:xfrm>
            <a:off x="68025" y="626100"/>
            <a:ext cx="5817600" cy="979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400"/>
              <a:t>Goal: Predict whether a customer will leave the bank (Exited = 1)</a:t>
            </a:r>
            <a:endParaRPr sz="1400"/>
          </a:p>
          <a:p>
            <a:pPr indent="0" lvl="0" marL="0" rtl="0" algn="l">
              <a:lnSpc>
                <a:spcPct val="105000"/>
              </a:lnSpc>
              <a:spcBef>
                <a:spcPts val="1200"/>
              </a:spcBef>
              <a:spcAft>
                <a:spcPts val="1200"/>
              </a:spcAft>
              <a:buNone/>
            </a:pPr>
            <a:r>
              <a:rPr lang="en" sz="1400"/>
              <a:t>Method: Random Forest Classifier</a:t>
            </a:r>
            <a:endParaRPr sz="1400"/>
          </a:p>
        </p:txBody>
      </p:sp>
      <p:pic>
        <p:nvPicPr>
          <p:cNvPr id="195" name="Google Shape;195;p32"/>
          <p:cNvPicPr preferRelativeResize="0"/>
          <p:nvPr/>
        </p:nvPicPr>
        <p:blipFill>
          <a:blip r:embed="rId3">
            <a:alphaModFix/>
          </a:blip>
          <a:stretch>
            <a:fillRect/>
          </a:stretch>
        </p:blipFill>
        <p:spPr>
          <a:xfrm>
            <a:off x="68025" y="1727800"/>
            <a:ext cx="5965075" cy="2807576"/>
          </a:xfrm>
          <a:prstGeom prst="rect">
            <a:avLst/>
          </a:prstGeom>
          <a:noFill/>
          <a:ln>
            <a:noFill/>
          </a:ln>
        </p:spPr>
      </p:pic>
      <p:sp>
        <p:nvSpPr>
          <p:cNvPr id="196" name="Google Shape;196;p32"/>
          <p:cNvSpPr txBox="1"/>
          <p:nvPr/>
        </p:nvSpPr>
        <p:spPr>
          <a:xfrm>
            <a:off x="6288150" y="874488"/>
            <a:ext cx="2619600" cy="4269000"/>
          </a:xfrm>
          <a:prstGeom prst="rect">
            <a:avLst/>
          </a:prstGeom>
          <a:noFill/>
          <a:ln>
            <a:noFill/>
          </a:ln>
        </p:spPr>
        <p:txBody>
          <a:bodyPr anchorCtr="0" anchor="ctr" bIns="91425" lIns="91425" spcFirstLastPara="1" rIns="91425" wrap="square" tIns="91425">
            <a:noAutofit/>
          </a:bodyPr>
          <a:lstStyle/>
          <a:p>
            <a:pPr indent="0" lvl="0" marL="0" marR="0" rtl="0" algn="l">
              <a:lnSpc>
                <a:spcPct val="105000"/>
              </a:lnSpc>
              <a:spcBef>
                <a:spcPts val="0"/>
              </a:spcBef>
              <a:spcAft>
                <a:spcPts val="0"/>
              </a:spcAft>
              <a:buNone/>
            </a:pPr>
            <a:r>
              <a:rPr b="1" lang="en">
                <a:solidFill>
                  <a:schemeClr val="dk2"/>
                </a:solidFill>
                <a:latin typeface="Lato"/>
                <a:ea typeface="Lato"/>
                <a:cs typeface="Lato"/>
                <a:sym typeface="Lato"/>
              </a:rPr>
              <a:t>Steps:</a:t>
            </a:r>
            <a:endParaRPr b="1">
              <a:solidFill>
                <a:schemeClr val="dk2"/>
              </a:solidFill>
              <a:latin typeface="Lato"/>
              <a:ea typeface="Lato"/>
              <a:cs typeface="Lato"/>
              <a:sym typeface="Lato"/>
            </a:endParaRPr>
          </a:p>
          <a:p>
            <a:pPr indent="0" lvl="0" marL="0" marR="0" rtl="0" algn="l">
              <a:lnSpc>
                <a:spcPct val="105000"/>
              </a:lnSpc>
              <a:spcBef>
                <a:spcPts val="1200"/>
              </a:spcBef>
              <a:spcAft>
                <a:spcPts val="0"/>
              </a:spcAft>
              <a:buNone/>
            </a:pPr>
            <a:r>
              <a:rPr lang="en">
                <a:solidFill>
                  <a:schemeClr val="dk2"/>
                </a:solidFill>
                <a:latin typeface="Lato"/>
                <a:ea typeface="Lato"/>
                <a:cs typeface="Lato"/>
                <a:sym typeface="Lato"/>
              </a:rPr>
              <a:t>I merged all 3 datasets into one full customer profile</a:t>
            </a:r>
            <a:endParaRPr>
              <a:solidFill>
                <a:schemeClr val="dk2"/>
              </a:solidFill>
              <a:latin typeface="Lato"/>
              <a:ea typeface="Lato"/>
              <a:cs typeface="Lato"/>
              <a:sym typeface="Lato"/>
            </a:endParaRPr>
          </a:p>
          <a:p>
            <a:pPr indent="0" lvl="0" marL="0" marR="0" rtl="0" algn="l">
              <a:lnSpc>
                <a:spcPct val="105000"/>
              </a:lnSpc>
              <a:spcBef>
                <a:spcPts val="1200"/>
              </a:spcBef>
              <a:spcAft>
                <a:spcPts val="0"/>
              </a:spcAft>
              <a:buNone/>
            </a:pPr>
            <a:r>
              <a:rPr lang="en">
                <a:solidFill>
                  <a:schemeClr val="dk2"/>
                </a:solidFill>
                <a:latin typeface="Lato"/>
                <a:ea typeface="Lato"/>
                <a:cs typeface="Lato"/>
                <a:sym typeface="Lato"/>
              </a:rPr>
              <a:t>Dropped irrelevant fields (like names, IDs, bins)</a:t>
            </a:r>
            <a:br>
              <a:rPr lang="en">
                <a:solidFill>
                  <a:schemeClr val="dk2"/>
                </a:solidFill>
                <a:latin typeface="Lato"/>
                <a:ea typeface="Lato"/>
                <a:cs typeface="Lato"/>
                <a:sym typeface="Lato"/>
              </a:rPr>
            </a:br>
            <a:br>
              <a:rPr lang="en">
                <a:solidFill>
                  <a:schemeClr val="dk2"/>
                </a:solidFill>
                <a:latin typeface="Lato"/>
                <a:ea typeface="Lato"/>
                <a:cs typeface="Lato"/>
                <a:sym typeface="Lato"/>
              </a:rPr>
            </a:br>
            <a:r>
              <a:rPr lang="en">
                <a:solidFill>
                  <a:schemeClr val="dk2"/>
                </a:solidFill>
                <a:latin typeface="Lato"/>
                <a:ea typeface="Lato"/>
                <a:cs typeface="Lato"/>
                <a:sym typeface="Lato"/>
              </a:rPr>
              <a:t>Split the data into X (features) and y (target: Exited)</a:t>
            </a:r>
            <a:endParaRPr>
              <a:solidFill>
                <a:schemeClr val="dk2"/>
              </a:solidFill>
              <a:latin typeface="Lato"/>
              <a:ea typeface="Lato"/>
              <a:cs typeface="Lato"/>
              <a:sym typeface="Lato"/>
            </a:endParaRPr>
          </a:p>
          <a:p>
            <a:pPr indent="0" lvl="0" marL="0" marR="0" rtl="0" algn="l">
              <a:lnSpc>
                <a:spcPct val="105000"/>
              </a:lnSpc>
              <a:spcBef>
                <a:spcPts val="1200"/>
              </a:spcBef>
              <a:spcAft>
                <a:spcPts val="1200"/>
              </a:spcAft>
              <a:buNone/>
            </a:pPr>
            <a:r>
              <a:rPr lang="en">
                <a:solidFill>
                  <a:schemeClr val="dk2"/>
                </a:solidFill>
                <a:latin typeface="Lato"/>
                <a:ea typeface="Lato"/>
                <a:cs typeface="Lato"/>
                <a:sym typeface="Lato"/>
              </a:rPr>
              <a:t>Trained the model on 80% of the data, tested on 20%</a:t>
            </a:r>
            <a:endParaRPr>
              <a:solidFill>
                <a:schemeClr val="dk2"/>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68050" y="48000"/>
            <a:ext cx="3575700" cy="626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a:t>Model Performance</a:t>
            </a:r>
            <a:endParaRPr/>
          </a:p>
          <a:p>
            <a:pPr indent="0" lvl="0" marL="0" rtl="0" algn="l">
              <a:spcBef>
                <a:spcPts val="1200"/>
              </a:spcBef>
              <a:spcAft>
                <a:spcPts val="0"/>
              </a:spcAft>
              <a:buNone/>
            </a:pPr>
            <a:r>
              <a:t/>
            </a:r>
            <a:endParaRPr/>
          </a:p>
        </p:txBody>
      </p:sp>
      <p:sp>
        <p:nvSpPr>
          <p:cNvPr id="202" name="Google Shape;202;p33"/>
          <p:cNvSpPr txBox="1"/>
          <p:nvPr>
            <p:ph idx="1" type="body"/>
          </p:nvPr>
        </p:nvSpPr>
        <p:spPr>
          <a:xfrm>
            <a:off x="212025" y="1183600"/>
            <a:ext cx="3885900" cy="3512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Font typeface="Arial"/>
              <a:buChar char="●"/>
            </a:pPr>
            <a:r>
              <a:rPr b="1" lang="en" sz="1100">
                <a:solidFill>
                  <a:srgbClr val="000000"/>
                </a:solidFill>
              </a:rPr>
              <a:t>Accuracy:</a:t>
            </a:r>
            <a:r>
              <a:rPr lang="en" sz="1100">
                <a:solidFill>
                  <a:srgbClr val="000000"/>
                </a:solidFill>
              </a:rPr>
              <a:t> 86%</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Recall for Churners (1):</a:t>
            </a:r>
            <a:r>
              <a:rPr lang="en" sz="1100">
                <a:solidFill>
                  <a:srgbClr val="000000"/>
                </a:solidFill>
              </a:rPr>
              <a:t> 43%</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Precision for Churners (1):</a:t>
            </a:r>
            <a:r>
              <a:rPr lang="en" sz="1100">
                <a:solidFill>
                  <a:srgbClr val="000000"/>
                </a:solidFill>
              </a:rPr>
              <a:t> 80%</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F1 Score for Churners:</a:t>
            </a:r>
            <a:r>
              <a:rPr lang="en" sz="1100">
                <a:solidFill>
                  <a:srgbClr val="000000"/>
                </a:solidFill>
              </a:rPr>
              <a:t> 56%</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Lato"/>
              <a:buChar char="●"/>
            </a:pPr>
            <a:r>
              <a:rPr b="1" lang="en" sz="1100">
                <a:solidFill>
                  <a:srgbClr val="000000"/>
                </a:solidFill>
              </a:rPr>
              <a:t>Confusion Matrix:</a:t>
            </a:r>
            <a:br>
              <a:rPr b="1" lang="en" sz="1100">
                <a:solidFill>
                  <a:srgbClr val="000000"/>
                </a:solidFill>
              </a:rPr>
            </a:br>
            <a:endParaRPr b="1" sz="1100">
              <a:solidFill>
                <a:srgbClr val="000000"/>
              </a:solidFill>
            </a:endParaRPr>
          </a:p>
          <a:p>
            <a:pPr indent="-298450" lvl="1" marL="914400" rtl="0" algn="l">
              <a:spcBef>
                <a:spcPts val="0"/>
              </a:spcBef>
              <a:spcAft>
                <a:spcPts val="0"/>
              </a:spcAft>
              <a:buClr>
                <a:srgbClr val="000000"/>
              </a:buClr>
              <a:buSzPts val="1100"/>
              <a:buFont typeface="Lato"/>
              <a:buChar char="○"/>
            </a:pPr>
            <a:r>
              <a:rPr lang="en" sz="1100">
                <a:solidFill>
                  <a:srgbClr val="000000"/>
                </a:solidFill>
              </a:rPr>
              <a:t>True Positives: 174 (correct churn predictions)</a:t>
            </a:r>
            <a:br>
              <a:rPr lang="en" sz="1100">
                <a:solidFill>
                  <a:srgbClr val="000000"/>
                </a:solidFill>
              </a:rPr>
            </a:br>
            <a:endParaRPr sz="1100">
              <a:solidFill>
                <a:srgbClr val="000000"/>
              </a:solidFill>
            </a:endParaRPr>
          </a:p>
          <a:p>
            <a:pPr indent="-298450" lvl="1" marL="914400" rtl="0" algn="l">
              <a:spcBef>
                <a:spcPts val="0"/>
              </a:spcBef>
              <a:spcAft>
                <a:spcPts val="0"/>
              </a:spcAft>
              <a:buClr>
                <a:srgbClr val="000000"/>
              </a:buClr>
              <a:buSzPts val="1100"/>
              <a:buFont typeface="Lato"/>
              <a:buChar char="○"/>
            </a:pPr>
            <a:r>
              <a:rPr lang="en" sz="1100">
                <a:solidFill>
                  <a:srgbClr val="000000"/>
                </a:solidFill>
              </a:rPr>
              <a:t>False Positives: 44</a:t>
            </a:r>
            <a:br>
              <a:rPr lang="en" sz="1100">
                <a:solidFill>
                  <a:srgbClr val="000000"/>
                </a:solidFill>
              </a:rPr>
            </a:br>
            <a:endParaRPr sz="1100">
              <a:solidFill>
                <a:srgbClr val="000000"/>
              </a:solidFill>
            </a:endParaRPr>
          </a:p>
          <a:p>
            <a:pPr indent="-298450" lvl="1" marL="914400" rtl="0" algn="l">
              <a:spcBef>
                <a:spcPts val="0"/>
              </a:spcBef>
              <a:spcAft>
                <a:spcPts val="0"/>
              </a:spcAft>
              <a:buClr>
                <a:srgbClr val="000000"/>
              </a:buClr>
              <a:buSzPts val="1100"/>
              <a:buFont typeface="Lato"/>
              <a:buChar char="○"/>
            </a:pPr>
            <a:r>
              <a:rPr lang="en" sz="1100">
                <a:solidFill>
                  <a:srgbClr val="000000"/>
                </a:solidFill>
              </a:rPr>
              <a:t>False Negatives: 231 (churners missed)</a:t>
            </a:r>
            <a:endParaRPr/>
          </a:p>
        </p:txBody>
      </p:sp>
      <p:pic>
        <p:nvPicPr>
          <p:cNvPr id="203" name="Google Shape;203;p33"/>
          <p:cNvPicPr preferRelativeResize="0"/>
          <p:nvPr/>
        </p:nvPicPr>
        <p:blipFill>
          <a:blip r:embed="rId3">
            <a:alphaModFix/>
          </a:blip>
          <a:stretch>
            <a:fillRect/>
          </a:stretch>
        </p:blipFill>
        <p:spPr>
          <a:xfrm>
            <a:off x="4250325" y="1386438"/>
            <a:ext cx="4741275" cy="23706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a:t>Simplified Decision Tree Logic</a:t>
            </a:r>
            <a:br>
              <a:rPr lang="en"/>
            </a:br>
            <a:endParaRPr/>
          </a:p>
          <a:p>
            <a:pPr indent="0" lvl="0" marL="0" rtl="0" algn="l">
              <a:spcBef>
                <a:spcPts val="1200"/>
              </a:spcBef>
              <a:spcAft>
                <a:spcPts val="0"/>
              </a:spcAft>
              <a:buNone/>
            </a:pPr>
            <a:r>
              <a:t/>
            </a:r>
            <a:endParaRPr/>
          </a:p>
        </p:txBody>
      </p:sp>
      <p:sp>
        <p:nvSpPr>
          <p:cNvPr id="209" name="Google Shape;209;p34"/>
          <p:cNvSpPr/>
          <p:nvPr/>
        </p:nvSpPr>
        <p:spPr>
          <a:xfrm>
            <a:off x="554025" y="1292775"/>
            <a:ext cx="1849500" cy="1351200"/>
          </a:xfrm>
          <a:prstGeom prst="righ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300">
                <a:latin typeface="Lato"/>
                <a:ea typeface="Lato"/>
                <a:cs typeface="Lato"/>
                <a:sym typeface="Lato"/>
              </a:rPr>
              <a:t>If Age is under  30</a:t>
            </a:r>
            <a:endParaRPr sz="1300">
              <a:latin typeface="Lato"/>
              <a:ea typeface="Lato"/>
              <a:cs typeface="Lato"/>
              <a:sym typeface="Lato"/>
            </a:endParaRPr>
          </a:p>
        </p:txBody>
      </p:sp>
      <p:sp>
        <p:nvSpPr>
          <p:cNvPr id="210" name="Google Shape;210;p34"/>
          <p:cNvSpPr/>
          <p:nvPr/>
        </p:nvSpPr>
        <p:spPr>
          <a:xfrm>
            <a:off x="2403513" y="1292775"/>
            <a:ext cx="1849500" cy="1351200"/>
          </a:xfrm>
          <a:prstGeom prst="right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300">
                <a:latin typeface="Lato"/>
                <a:ea typeface="Lato"/>
                <a:cs typeface="Lato"/>
                <a:sym typeface="Lato"/>
              </a:rPr>
              <a:t>If Not Active Member</a:t>
            </a:r>
            <a:endParaRPr>
              <a:latin typeface="Lato"/>
              <a:ea typeface="Lato"/>
              <a:cs typeface="Lato"/>
              <a:sym typeface="Lato"/>
            </a:endParaRPr>
          </a:p>
        </p:txBody>
      </p:sp>
      <p:sp>
        <p:nvSpPr>
          <p:cNvPr id="211" name="Google Shape;211;p34"/>
          <p:cNvSpPr/>
          <p:nvPr/>
        </p:nvSpPr>
        <p:spPr>
          <a:xfrm>
            <a:off x="4253025" y="1292775"/>
            <a:ext cx="1849500" cy="1351200"/>
          </a:xfrm>
          <a:prstGeom prst="rightArrow">
            <a:avLst>
              <a:gd fmla="val 50000" name="adj1"/>
              <a:gd fmla="val 50000"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Credit Score under 500</a:t>
            </a:r>
            <a:endParaRPr sz="1300">
              <a:latin typeface="Lato"/>
              <a:ea typeface="Lato"/>
              <a:cs typeface="Lato"/>
              <a:sym typeface="Lato"/>
            </a:endParaRPr>
          </a:p>
        </p:txBody>
      </p:sp>
      <p:sp>
        <p:nvSpPr>
          <p:cNvPr id="212" name="Google Shape;212;p34"/>
          <p:cNvSpPr/>
          <p:nvPr/>
        </p:nvSpPr>
        <p:spPr>
          <a:xfrm>
            <a:off x="6277925" y="1026938"/>
            <a:ext cx="2104326" cy="1882872"/>
          </a:xfrm>
          <a:prstGeom prst="irregularSeal1">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Likely to Churn</a:t>
            </a:r>
            <a:endParaRPr sz="1300">
              <a:latin typeface="Lato"/>
              <a:ea typeface="Lato"/>
              <a:cs typeface="Lato"/>
              <a:sym typeface="Lato"/>
            </a:endParaRPr>
          </a:p>
        </p:txBody>
      </p:sp>
      <p:sp>
        <p:nvSpPr>
          <p:cNvPr id="213" name="Google Shape;213;p34"/>
          <p:cNvSpPr/>
          <p:nvPr/>
        </p:nvSpPr>
        <p:spPr>
          <a:xfrm>
            <a:off x="554025" y="3185125"/>
            <a:ext cx="1849500" cy="13512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300">
                <a:latin typeface="Lato"/>
                <a:ea typeface="Lato"/>
                <a:cs typeface="Lato"/>
                <a:sym typeface="Lato"/>
              </a:rPr>
              <a:t>If Age if over  50</a:t>
            </a:r>
            <a:endParaRPr sz="1300">
              <a:latin typeface="Lato"/>
              <a:ea typeface="Lato"/>
              <a:cs typeface="Lato"/>
              <a:sym typeface="Lato"/>
            </a:endParaRPr>
          </a:p>
        </p:txBody>
      </p:sp>
      <p:sp>
        <p:nvSpPr>
          <p:cNvPr id="214" name="Google Shape;214;p34"/>
          <p:cNvSpPr/>
          <p:nvPr/>
        </p:nvSpPr>
        <p:spPr>
          <a:xfrm>
            <a:off x="2403513" y="3185125"/>
            <a:ext cx="1849500" cy="13512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300">
                <a:latin typeface="Lato"/>
                <a:ea typeface="Lato"/>
                <a:cs typeface="Lato"/>
                <a:sym typeface="Lato"/>
              </a:rPr>
              <a:t>If isn’t </a:t>
            </a:r>
            <a:r>
              <a:rPr lang="en" sz="1300">
                <a:latin typeface="Lato"/>
                <a:ea typeface="Lato"/>
                <a:cs typeface="Lato"/>
                <a:sym typeface="Lato"/>
              </a:rPr>
              <a:t> Active Member</a:t>
            </a:r>
            <a:endParaRPr>
              <a:latin typeface="Lato"/>
              <a:ea typeface="Lato"/>
              <a:cs typeface="Lato"/>
              <a:sym typeface="Lato"/>
            </a:endParaRPr>
          </a:p>
        </p:txBody>
      </p:sp>
      <p:sp>
        <p:nvSpPr>
          <p:cNvPr id="215" name="Google Shape;215;p34"/>
          <p:cNvSpPr/>
          <p:nvPr/>
        </p:nvSpPr>
        <p:spPr>
          <a:xfrm>
            <a:off x="4253025" y="3185125"/>
            <a:ext cx="1849500" cy="13512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If Number of Products = 2</a:t>
            </a:r>
            <a:endParaRPr sz="1300">
              <a:latin typeface="Lato"/>
              <a:ea typeface="Lato"/>
              <a:cs typeface="Lato"/>
              <a:sym typeface="Lato"/>
            </a:endParaRPr>
          </a:p>
        </p:txBody>
      </p:sp>
      <p:sp>
        <p:nvSpPr>
          <p:cNvPr id="216" name="Google Shape;216;p34"/>
          <p:cNvSpPr/>
          <p:nvPr/>
        </p:nvSpPr>
        <p:spPr>
          <a:xfrm>
            <a:off x="6277925" y="2919288"/>
            <a:ext cx="2104326" cy="1882872"/>
          </a:xfrm>
          <a:prstGeom prst="irregularSeal1">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Likely won’t Churn</a:t>
            </a:r>
            <a:endParaRPr sz="13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68025" y="701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This Model Matters</a:t>
            </a:r>
            <a:endParaRPr/>
          </a:p>
        </p:txBody>
      </p:sp>
      <p:sp>
        <p:nvSpPr>
          <p:cNvPr id="222" name="Google Shape;222;p35"/>
          <p:cNvSpPr txBox="1"/>
          <p:nvPr>
            <p:ph idx="1" type="body"/>
          </p:nvPr>
        </p:nvSpPr>
        <p:spPr>
          <a:xfrm>
            <a:off x="68025" y="742075"/>
            <a:ext cx="4052100" cy="4186500"/>
          </a:xfrm>
          <a:prstGeom prst="rect">
            <a:avLst/>
          </a:prstGeom>
        </p:spPr>
        <p:txBody>
          <a:bodyPr anchorCtr="0" anchor="t" bIns="91425" lIns="91425" spcFirstLastPara="1" rIns="91425" wrap="square" tIns="91425">
            <a:normAutofit fontScale="92500" lnSpcReduction="20000"/>
          </a:bodyPr>
          <a:lstStyle/>
          <a:p>
            <a:pPr indent="-293211" lvl="0" marL="457200" rtl="0" algn="l">
              <a:spcBef>
                <a:spcPts val="1200"/>
              </a:spcBef>
              <a:spcAft>
                <a:spcPts val="0"/>
              </a:spcAft>
              <a:buClr>
                <a:srgbClr val="000000"/>
              </a:buClr>
              <a:buSzPct val="100000"/>
              <a:buFont typeface="Arial"/>
              <a:buChar char="●"/>
            </a:pPr>
            <a:r>
              <a:rPr b="1" lang="en" sz="1100">
                <a:solidFill>
                  <a:srgbClr val="000000"/>
                </a:solidFill>
              </a:rPr>
              <a:t>Early Risk Detection</a:t>
            </a:r>
            <a:br>
              <a:rPr b="1" lang="en" sz="1100">
                <a:solidFill>
                  <a:srgbClr val="000000"/>
                </a:solidFill>
              </a:rPr>
            </a:br>
            <a:br>
              <a:rPr b="1" lang="en" sz="1100">
                <a:solidFill>
                  <a:srgbClr val="000000"/>
                </a:solidFill>
              </a:rPr>
            </a:br>
            <a:r>
              <a:rPr lang="en" sz="1100">
                <a:solidFill>
                  <a:srgbClr val="000000"/>
                </a:solidFill>
              </a:rPr>
              <a:t> Predict which customers are likely to churn in the next 6 months</a:t>
            </a:r>
            <a:br>
              <a:rPr lang="en" sz="1100">
                <a:solidFill>
                  <a:srgbClr val="000000"/>
                </a:solidFill>
              </a:rPr>
            </a:br>
            <a:endParaRPr sz="1100">
              <a:solidFill>
                <a:srgbClr val="000000"/>
              </a:solidFill>
            </a:endParaRPr>
          </a:p>
          <a:p>
            <a:pPr indent="-293211" lvl="0" marL="457200" rtl="0" algn="l">
              <a:spcBef>
                <a:spcPts val="0"/>
              </a:spcBef>
              <a:spcAft>
                <a:spcPts val="0"/>
              </a:spcAft>
              <a:buClr>
                <a:srgbClr val="000000"/>
              </a:buClr>
              <a:buSzPct val="100000"/>
              <a:buFont typeface="Arial"/>
              <a:buChar char="●"/>
            </a:pPr>
            <a:r>
              <a:rPr b="1" lang="en" sz="1100">
                <a:solidFill>
                  <a:srgbClr val="000000"/>
                </a:solidFill>
              </a:rPr>
              <a:t>Customer Segmentation</a:t>
            </a:r>
            <a:br>
              <a:rPr b="1" lang="en" sz="1100">
                <a:solidFill>
                  <a:srgbClr val="000000"/>
                </a:solidFill>
              </a:rPr>
            </a:br>
            <a:br>
              <a:rPr b="1" lang="en" sz="1100">
                <a:solidFill>
                  <a:srgbClr val="000000"/>
                </a:solidFill>
              </a:rPr>
            </a:br>
            <a:r>
              <a:rPr lang="en" sz="1100">
                <a:solidFill>
                  <a:srgbClr val="000000"/>
                </a:solidFill>
              </a:rPr>
              <a:t> Group users by churn risk for targeted offers and support</a:t>
            </a:r>
            <a:br>
              <a:rPr lang="en" sz="1100">
                <a:solidFill>
                  <a:srgbClr val="000000"/>
                </a:solidFill>
              </a:rPr>
            </a:br>
            <a:endParaRPr sz="1100">
              <a:solidFill>
                <a:srgbClr val="000000"/>
              </a:solidFill>
            </a:endParaRPr>
          </a:p>
          <a:p>
            <a:pPr indent="-293211" lvl="0" marL="457200" rtl="0" algn="l">
              <a:spcBef>
                <a:spcPts val="0"/>
              </a:spcBef>
              <a:spcAft>
                <a:spcPts val="0"/>
              </a:spcAft>
              <a:buClr>
                <a:srgbClr val="000000"/>
              </a:buClr>
              <a:buSzPct val="100000"/>
              <a:buFont typeface="Arial"/>
              <a:buChar char="●"/>
            </a:pPr>
            <a:r>
              <a:rPr b="1" lang="en" sz="1100">
                <a:solidFill>
                  <a:srgbClr val="000000"/>
                </a:solidFill>
              </a:rPr>
              <a:t>Retention Strategies</a:t>
            </a:r>
            <a:br>
              <a:rPr b="1" lang="en" sz="1100">
                <a:solidFill>
                  <a:srgbClr val="000000"/>
                </a:solidFill>
              </a:rPr>
            </a:br>
            <a:br>
              <a:rPr b="1" lang="en" sz="1100">
                <a:solidFill>
                  <a:srgbClr val="000000"/>
                </a:solidFill>
              </a:rPr>
            </a:br>
            <a:r>
              <a:rPr lang="en" sz="1100">
                <a:solidFill>
                  <a:srgbClr val="000000"/>
                </a:solidFill>
              </a:rPr>
              <a:t> Trigger actions like personal calls, loyalty bonuses, or surveys</a:t>
            </a:r>
            <a:br>
              <a:rPr lang="en" sz="1100">
                <a:solidFill>
                  <a:srgbClr val="000000"/>
                </a:solidFill>
              </a:rPr>
            </a:br>
            <a:endParaRPr sz="1100">
              <a:solidFill>
                <a:srgbClr val="000000"/>
              </a:solidFill>
            </a:endParaRPr>
          </a:p>
          <a:p>
            <a:pPr indent="-293211" lvl="0" marL="457200" rtl="0" algn="l">
              <a:spcBef>
                <a:spcPts val="0"/>
              </a:spcBef>
              <a:spcAft>
                <a:spcPts val="0"/>
              </a:spcAft>
              <a:buClr>
                <a:srgbClr val="000000"/>
              </a:buClr>
              <a:buSzPct val="100000"/>
              <a:buFont typeface="Arial"/>
              <a:buChar char="●"/>
            </a:pPr>
            <a:r>
              <a:rPr b="1" lang="en" sz="1100">
                <a:solidFill>
                  <a:srgbClr val="000000"/>
                </a:solidFill>
              </a:rPr>
              <a:t>Real-time Application</a:t>
            </a:r>
            <a:br>
              <a:rPr b="1" lang="en" sz="1100">
                <a:solidFill>
                  <a:srgbClr val="000000"/>
                </a:solidFill>
              </a:rPr>
            </a:br>
            <a:br>
              <a:rPr b="1" lang="en" sz="1100">
                <a:solidFill>
                  <a:srgbClr val="000000"/>
                </a:solidFill>
              </a:rPr>
            </a:br>
            <a:r>
              <a:rPr lang="en" sz="1100">
                <a:solidFill>
                  <a:srgbClr val="000000"/>
                </a:solidFill>
              </a:rPr>
              <a:t> Integrate with dashboards or CRM tools for ongoing churn monitoring</a:t>
            </a:r>
            <a:br>
              <a:rPr lang="en" sz="1100">
                <a:solidFill>
                  <a:srgbClr val="000000"/>
                </a:solidFill>
              </a:rPr>
            </a:br>
            <a:endParaRPr sz="1100">
              <a:solidFill>
                <a:srgbClr val="000000"/>
              </a:solidFill>
            </a:endParaRPr>
          </a:p>
          <a:p>
            <a:pPr indent="-293211" lvl="0" marL="457200" rtl="0" algn="l">
              <a:spcBef>
                <a:spcPts val="0"/>
              </a:spcBef>
              <a:spcAft>
                <a:spcPts val="0"/>
              </a:spcAft>
              <a:buClr>
                <a:srgbClr val="000000"/>
              </a:buClr>
              <a:buSzPct val="100000"/>
              <a:buFont typeface="Arial"/>
              <a:buChar char="●"/>
            </a:pPr>
            <a:r>
              <a:rPr b="1" lang="en" sz="1100">
                <a:solidFill>
                  <a:srgbClr val="000000"/>
                </a:solidFill>
              </a:rPr>
              <a:t>Scalable Use</a:t>
            </a:r>
            <a:br>
              <a:rPr b="1" lang="en" sz="1100">
                <a:solidFill>
                  <a:srgbClr val="000000"/>
                </a:solidFill>
              </a:rPr>
            </a:br>
            <a:br>
              <a:rPr b="1" lang="en" sz="1100">
                <a:solidFill>
                  <a:srgbClr val="000000"/>
                </a:solidFill>
              </a:rPr>
            </a:br>
            <a:r>
              <a:rPr lang="en" sz="1100">
                <a:solidFill>
                  <a:srgbClr val="000000"/>
                </a:solidFill>
              </a:rPr>
              <a:t> Can be retrained regularly and improved as more data comes in</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223" name="Google Shape;223;p35"/>
          <p:cNvPicPr preferRelativeResize="0"/>
          <p:nvPr/>
        </p:nvPicPr>
        <p:blipFill>
          <a:blip r:embed="rId3">
            <a:alphaModFix/>
          </a:blip>
          <a:stretch>
            <a:fillRect/>
          </a:stretch>
        </p:blipFill>
        <p:spPr>
          <a:xfrm>
            <a:off x="4377475" y="1155263"/>
            <a:ext cx="4614126" cy="2832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 Distribution: Churned vs Retained</a:t>
            </a:r>
            <a:endParaRPr/>
          </a:p>
        </p:txBody>
      </p:sp>
      <p:sp>
        <p:nvSpPr>
          <p:cNvPr id="229" name="Google Shape;229;p36"/>
          <p:cNvSpPr txBox="1"/>
          <p:nvPr>
            <p:ph idx="1" type="body"/>
          </p:nvPr>
        </p:nvSpPr>
        <p:spPr>
          <a:xfrm>
            <a:off x="0" y="626100"/>
            <a:ext cx="3545100" cy="4326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This plot compares account balances between users who stayed and those who churned.</a:t>
            </a:r>
            <a:endParaRPr/>
          </a:p>
          <a:p>
            <a:pPr indent="-342900" lvl="0" marL="457200" rtl="0" algn="l">
              <a:spcBef>
                <a:spcPts val="1200"/>
              </a:spcBef>
              <a:spcAft>
                <a:spcPts val="0"/>
              </a:spcAft>
              <a:buSzPts val="1800"/>
              <a:buChar char="●"/>
            </a:pPr>
            <a:r>
              <a:rPr lang="en"/>
              <a:t>Customers with low balances (near zero) are more likely to leave.</a:t>
            </a:r>
            <a:br>
              <a:rPr lang="en"/>
            </a:br>
            <a:endParaRPr/>
          </a:p>
          <a:p>
            <a:pPr indent="-342900" lvl="0" marL="457200" rtl="0" algn="l">
              <a:spcBef>
                <a:spcPts val="0"/>
              </a:spcBef>
              <a:spcAft>
                <a:spcPts val="0"/>
              </a:spcAft>
              <a:buSzPts val="1800"/>
              <a:buChar char="●"/>
            </a:pPr>
            <a:r>
              <a:rPr lang="en"/>
              <a:t>Users with higher balances (~100K–150K) are more likely to stay.</a:t>
            </a:r>
            <a:br>
              <a:rPr lang="en"/>
            </a:b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230" name="Google Shape;230;p36"/>
          <p:cNvPicPr preferRelativeResize="0"/>
          <p:nvPr/>
        </p:nvPicPr>
        <p:blipFill>
          <a:blip r:embed="rId3">
            <a:alphaModFix/>
          </a:blip>
          <a:stretch>
            <a:fillRect/>
          </a:stretch>
        </p:blipFill>
        <p:spPr>
          <a:xfrm>
            <a:off x="3545175" y="1017450"/>
            <a:ext cx="5287129" cy="3821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BI. </a:t>
            </a:r>
            <a:r>
              <a:rPr lang="en"/>
              <a:t>Uploading and Structuring Data</a:t>
            </a:r>
            <a:endParaRPr/>
          </a:p>
        </p:txBody>
      </p:sp>
      <p:sp>
        <p:nvSpPr>
          <p:cNvPr id="236" name="Google Shape;236;p37"/>
          <p:cNvSpPr txBox="1"/>
          <p:nvPr>
            <p:ph idx="1" type="body"/>
          </p:nvPr>
        </p:nvSpPr>
        <p:spPr>
          <a:xfrm>
            <a:off x="5166725" y="815775"/>
            <a:ext cx="3977400" cy="415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Imported cleaned, joined dataset from Python &gt; CSV into Power BI (Bank_Clean_Full.csv)</a:t>
            </a:r>
            <a:br>
              <a:rPr lang="en"/>
            </a:br>
            <a:endParaRPr/>
          </a:p>
          <a:p>
            <a:pPr indent="-342900" lvl="0" marL="457200" rtl="0" algn="l">
              <a:spcBef>
                <a:spcPts val="0"/>
              </a:spcBef>
              <a:spcAft>
                <a:spcPts val="0"/>
              </a:spcAft>
              <a:buSzPts val="1800"/>
              <a:buChar char="●"/>
            </a:pPr>
            <a:r>
              <a:rPr lang="en"/>
              <a:t>Verified data types for key columns (e.g., Balance as Decimal, Exited as Integer)</a:t>
            </a:r>
            <a:br>
              <a:rPr lang="en"/>
            </a:br>
            <a:endParaRPr/>
          </a:p>
          <a:p>
            <a:pPr indent="-342900" lvl="0" marL="457200" rtl="0" algn="l">
              <a:spcBef>
                <a:spcPts val="0"/>
              </a:spcBef>
              <a:spcAft>
                <a:spcPts val="0"/>
              </a:spcAft>
              <a:buSzPts val="1800"/>
              <a:buChar char="●"/>
            </a:pPr>
            <a:r>
              <a:rPr lang="en"/>
              <a:t>No date date provided → skipped calendar table</a:t>
            </a:r>
            <a:endParaRPr/>
          </a:p>
        </p:txBody>
      </p:sp>
      <p:pic>
        <p:nvPicPr>
          <p:cNvPr id="237" name="Google Shape;237;p37"/>
          <p:cNvPicPr preferRelativeResize="0"/>
          <p:nvPr/>
        </p:nvPicPr>
        <p:blipFill>
          <a:blip r:embed="rId3">
            <a:alphaModFix/>
          </a:blip>
          <a:stretch>
            <a:fillRect/>
          </a:stretch>
        </p:blipFill>
        <p:spPr>
          <a:xfrm>
            <a:off x="175600" y="720450"/>
            <a:ext cx="4861924" cy="38329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0" y="546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Calculated Columns</a:t>
            </a:r>
            <a:endParaRPr/>
          </a:p>
        </p:txBody>
      </p:sp>
      <p:sp>
        <p:nvSpPr>
          <p:cNvPr id="243" name="Google Shape;243;p38"/>
          <p:cNvSpPr txBox="1"/>
          <p:nvPr>
            <p:ph idx="1" type="body"/>
          </p:nvPr>
        </p:nvSpPr>
        <p:spPr>
          <a:xfrm>
            <a:off x="102700" y="680750"/>
            <a:ext cx="4112100" cy="4242300"/>
          </a:xfrm>
          <a:prstGeom prst="rect">
            <a:avLst/>
          </a:prstGeom>
        </p:spPr>
        <p:txBody>
          <a:bodyPr anchorCtr="0" anchor="t" bIns="91425" lIns="91425" spcFirstLastPara="1" rIns="91425" wrap="square" tIns="91425">
            <a:normAutofit fontScale="77500" lnSpcReduction="20000"/>
          </a:bodyPr>
          <a:lstStyle/>
          <a:p>
            <a:pPr indent="0" lvl="0" marL="0" rtl="0" algn="l">
              <a:spcBef>
                <a:spcPts val="1200"/>
              </a:spcBef>
              <a:spcAft>
                <a:spcPts val="0"/>
              </a:spcAft>
              <a:buNone/>
            </a:pPr>
            <a:r>
              <a:rPr lang="en"/>
              <a:t>I</a:t>
            </a:r>
            <a:r>
              <a:rPr lang="en"/>
              <a:t> added the following calculated fields:</a:t>
            </a:r>
            <a:endParaRPr/>
          </a:p>
          <a:p>
            <a:pPr indent="-282733" lvl="0" marL="457200" rtl="0" algn="l">
              <a:spcBef>
                <a:spcPts val="1200"/>
              </a:spcBef>
              <a:spcAft>
                <a:spcPts val="0"/>
              </a:spcAft>
              <a:buClr>
                <a:srgbClr val="000000"/>
              </a:buClr>
              <a:buSzPct val="61111"/>
              <a:buFont typeface="Arial"/>
              <a:buChar char="●"/>
            </a:pPr>
            <a:r>
              <a:rPr lang="en"/>
              <a:t>ChurnLabel: turns 0/1 into “Stayed” / “Churned”</a:t>
            </a:r>
            <a:br>
              <a:rPr lang="en"/>
            </a:br>
            <a:endParaRPr/>
          </a:p>
          <a:p>
            <a:pPr indent="-282733" lvl="0" marL="457200" rtl="0" algn="l">
              <a:spcBef>
                <a:spcPts val="0"/>
              </a:spcBef>
              <a:spcAft>
                <a:spcPts val="0"/>
              </a:spcAft>
              <a:buClr>
                <a:srgbClr val="000000"/>
              </a:buClr>
              <a:buSzPct val="61111"/>
              <a:buFont typeface="Arial"/>
              <a:buChar char="●"/>
            </a:pPr>
            <a:r>
              <a:rPr lang="en"/>
              <a:t>CreditScoreGroup: score bands (e.g., 500–599, 600–699)</a:t>
            </a:r>
            <a:br>
              <a:rPr lang="en"/>
            </a:br>
            <a:endParaRPr/>
          </a:p>
          <a:p>
            <a:pPr indent="-282733" lvl="0" marL="457200" rtl="0" algn="l">
              <a:spcBef>
                <a:spcPts val="0"/>
              </a:spcBef>
              <a:spcAft>
                <a:spcPts val="0"/>
              </a:spcAft>
              <a:buClr>
                <a:srgbClr val="000000"/>
              </a:buClr>
              <a:buSzPct val="61111"/>
              <a:buFont typeface="Arial"/>
              <a:buChar char="●"/>
            </a:pPr>
            <a:r>
              <a:rPr lang="en"/>
              <a:t>BalanceSegment: balance buckets for churn insights</a:t>
            </a:r>
            <a:br>
              <a:rPr lang="en"/>
            </a:br>
            <a:endParaRPr/>
          </a:p>
          <a:p>
            <a:pPr indent="-282733" lvl="0" marL="457200" rtl="0" algn="l">
              <a:spcBef>
                <a:spcPts val="0"/>
              </a:spcBef>
              <a:spcAft>
                <a:spcPts val="0"/>
              </a:spcAft>
              <a:buClr>
                <a:srgbClr val="000000"/>
              </a:buClr>
              <a:buSzPct val="61111"/>
              <a:buFont typeface="Arial"/>
              <a:buChar char="●"/>
            </a:pPr>
            <a:r>
              <a:rPr lang="en"/>
              <a:t>ProductType: describes product complexity (1–4)</a:t>
            </a:r>
            <a:br>
              <a:rPr lang="en"/>
            </a:br>
            <a:endParaRPr/>
          </a:p>
          <a:p>
            <a:pPr indent="-282733" lvl="0" marL="457200" rtl="0" algn="l">
              <a:spcBef>
                <a:spcPts val="0"/>
              </a:spcBef>
              <a:spcAft>
                <a:spcPts val="0"/>
              </a:spcAft>
              <a:buClr>
                <a:srgbClr val="000000"/>
              </a:buClr>
              <a:buSzPct val="61111"/>
              <a:buFont typeface="Arial"/>
              <a:buChar char="●"/>
            </a:pPr>
            <a:r>
              <a:rPr lang="en"/>
              <a:t>TenureGroup: loyalty tier (0–2 yrs, 3–5 yrs, 6+ yrs)</a:t>
            </a:r>
            <a:br>
              <a:rPr lang="en"/>
            </a:br>
            <a:endParaRPr/>
          </a:p>
          <a:p>
            <a:pPr indent="-282733" lvl="0" marL="457200" rtl="0" algn="l">
              <a:spcBef>
                <a:spcPts val="0"/>
              </a:spcBef>
              <a:spcAft>
                <a:spcPts val="0"/>
              </a:spcAft>
              <a:buClr>
                <a:srgbClr val="000000"/>
              </a:buClr>
              <a:buSzPct val="61111"/>
              <a:buFont typeface="Arial"/>
              <a:buChar char="●"/>
            </a:pPr>
            <a:r>
              <a:rPr lang="en"/>
              <a:t>CustomerStatus: identifies at-risk customers based on 3 factors</a:t>
            </a:r>
            <a:endParaRPr/>
          </a:p>
        </p:txBody>
      </p:sp>
      <p:pic>
        <p:nvPicPr>
          <p:cNvPr id="244" name="Google Shape;244;p38"/>
          <p:cNvPicPr preferRelativeResize="0"/>
          <p:nvPr/>
        </p:nvPicPr>
        <p:blipFill>
          <a:blip r:embed="rId3">
            <a:alphaModFix/>
          </a:blip>
          <a:stretch>
            <a:fillRect/>
          </a:stretch>
        </p:blipFill>
        <p:spPr>
          <a:xfrm>
            <a:off x="4367200" y="1108788"/>
            <a:ext cx="4624400" cy="29259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Performance Metrics (DAX Measures)</a:t>
            </a:r>
            <a:endParaRPr/>
          </a:p>
        </p:txBody>
      </p:sp>
      <p:sp>
        <p:nvSpPr>
          <p:cNvPr id="250" name="Google Shape;250;p39"/>
          <p:cNvSpPr txBox="1"/>
          <p:nvPr>
            <p:ph idx="1" type="body"/>
          </p:nvPr>
        </p:nvSpPr>
        <p:spPr>
          <a:xfrm>
            <a:off x="91100" y="626100"/>
            <a:ext cx="3926100" cy="4320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500"/>
              <a:t>I created a separate table called Bank Metrics to store all KPIs and summary measures:</a:t>
            </a:r>
            <a:endParaRPr sz="1500"/>
          </a:p>
          <a:p>
            <a:pPr indent="-323850" lvl="0" marL="457200" rtl="0" algn="l">
              <a:lnSpc>
                <a:spcPct val="95000"/>
              </a:lnSpc>
              <a:spcBef>
                <a:spcPts val="1200"/>
              </a:spcBef>
              <a:spcAft>
                <a:spcPts val="0"/>
              </a:spcAft>
              <a:buSzPts val="1500"/>
              <a:buChar char="●"/>
            </a:pPr>
            <a:r>
              <a:rPr lang="en" sz="1500"/>
              <a:t>Total Customers: total user count</a:t>
            </a:r>
            <a:br>
              <a:rPr lang="en" sz="1500"/>
            </a:br>
            <a:endParaRPr sz="1500"/>
          </a:p>
          <a:p>
            <a:pPr indent="-323850" lvl="0" marL="457200" rtl="0" algn="l">
              <a:lnSpc>
                <a:spcPct val="95000"/>
              </a:lnSpc>
              <a:spcBef>
                <a:spcPts val="0"/>
              </a:spcBef>
              <a:spcAft>
                <a:spcPts val="0"/>
              </a:spcAft>
              <a:buSzPts val="1500"/>
              <a:buChar char="●"/>
            </a:pPr>
            <a:r>
              <a:rPr lang="en" sz="1500"/>
              <a:t>Churned Customers: users flagged as Exited = 1</a:t>
            </a:r>
            <a:br>
              <a:rPr lang="en" sz="1500"/>
            </a:br>
            <a:endParaRPr sz="1500"/>
          </a:p>
          <a:p>
            <a:pPr indent="-323850" lvl="0" marL="457200" rtl="0" algn="l">
              <a:lnSpc>
                <a:spcPct val="95000"/>
              </a:lnSpc>
              <a:spcBef>
                <a:spcPts val="0"/>
              </a:spcBef>
              <a:spcAft>
                <a:spcPts val="0"/>
              </a:spcAft>
              <a:buSzPts val="1500"/>
              <a:buChar char="●"/>
            </a:pPr>
            <a:r>
              <a:rPr lang="en" sz="1500"/>
              <a:t>Churn Rate (%): churned / total customers</a:t>
            </a:r>
            <a:br>
              <a:rPr lang="en" sz="1500"/>
            </a:br>
            <a:endParaRPr sz="1500"/>
          </a:p>
          <a:p>
            <a:pPr indent="-323850" lvl="0" marL="457200" rtl="0" algn="l">
              <a:lnSpc>
                <a:spcPct val="95000"/>
              </a:lnSpc>
              <a:spcBef>
                <a:spcPts val="0"/>
              </a:spcBef>
              <a:spcAft>
                <a:spcPts val="0"/>
              </a:spcAft>
              <a:buSzPts val="1500"/>
              <a:buChar char="●"/>
            </a:pPr>
            <a:r>
              <a:rPr lang="en" sz="1500"/>
              <a:t>Active Customers: customers who remained</a:t>
            </a:r>
            <a:br>
              <a:rPr lang="en" sz="1500"/>
            </a:br>
            <a:endParaRPr sz="1500"/>
          </a:p>
          <a:p>
            <a:pPr indent="-323850" lvl="0" marL="457200" rtl="0" algn="l">
              <a:lnSpc>
                <a:spcPct val="95000"/>
              </a:lnSpc>
              <a:spcBef>
                <a:spcPts val="0"/>
              </a:spcBef>
              <a:spcAft>
                <a:spcPts val="0"/>
              </a:spcAft>
              <a:buSzPts val="1500"/>
              <a:buChar char="●"/>
            </a:pPr>
            <a:r>
              <a:rPr lang="en" sz="1500"/>
              <a:t>Avg Balance (Churned): average balance among churned users</a:t>
            </a:r>
            <a:endParaRPr sz="1500"/>
          </a:p>
        </p:txBody>
      </p:sp>
      <p:pic>
        <p:nvPicPr>
          <p:cNvPr id="251" name="Google Shape;251;p39"/>
          <p:cNvPicPr preferRelativeResize="0"/>
          <p:nvPr/>
        </p:nvPicPr>
        <p:blipFill>
          <a:blip r:embed="rId3">
            <a:alphaModFix/>
          </a:blip>
          <a:stretch>
            <a:fillRect/>
          </a:stretch>
        </p:blipFill>
        <p:spPr>
          <a:xfrm>
            <a:off x="4169600" y="778500"/>
            <a:ext cx="4822000" cy="33464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243100" y="0"/>
            <a:ext cx="4657800" cy="62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200"/>
              <a:t>Customer Overview Dashboard</a:t>
            </a:r>
            <a:endParaRPr sz="2200"/>
          </a:p>
        </p:txBody>
      </p:sp>
      <p:pic>
        <p:nvPicPr>
          <p:cNvPr id="257" name="Google Shape;257;p40"/>
          <p:cNvPicPr preferRelativeResize="0"/>
          <p:nvPr/>
        </p:nvPicPr>
        <p:blipFill>
          <a:blip r:embed="rId3">
            <a:alphaModFix/>
          </a:blip>
          <a:stretch>
            <a:fillRect/>
          </a:stretch>
        </p:blipFill>
        <p:spPr>
          <a:xfrm>
            <a:off x="645600" y="500900"/>
            <a:ext cx="7852801" cy="4410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Hypotheses Validation &amp; Risk Segmentation</a:t>
            </a:r>
            <a:endParaRPr/>
          </a:p>
        </p:txBody>
      </p:sp>
      <p:pic>
        <p:nvPicPr>
          <p:cNvPr id="263" name="Google Shape;263;p41"/>
          <p:cNvPicPr preferRelativeResize="0"/>
          <p:nvPr/>
        </p:nvPicPr>
        <p:blipFill>
          <a:blip r:embed="rId3">
            <a:alphaModFix/>
          </a:blip>
          <a:stretch>
            <a:fillRect/>
          </a:stretch>
        </p:blipFill>
        <p:spPr>
          <a:xfrm>
            <a:off x="705863" y="626100"/>
            <a:ext cx="7732284" cy="4343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used:</a:t>
            </a:r>
            <a:endParaRPr/>
          </a:p>
        </p:txBody>
      </p:sp>
      <p:sp>
        <p:nvSpPr>
          <p:cNvPr id="73" name="Google Shape;73;p15"/>
          <p:cNvSpPr txBox="1"/>
          <p:nvPr>
            <p:ph idx="1" type="body"/>
          </p:nvPr>
        </p:nvSpPr>
        <p:spPr>
          <a:xfrm>
            <a:off x="311700" y="1152475"/>
            <a:ext cx="8647500" cy="36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MySQL: </a:t>
            </a:r>
            <a:r>
              <a:rPr lang="en"/>
              <a:t>Exploring and aggregating data to check customer behavior patterns and support hypothesis testing</a:t>
            </a:r>
            <a:br>
              <a:rPr lang="en"/>
            </a:br>
            <a:endParaRPr/>
          </a:p>
          <a:p>
            <a:pPr indent="0" lvl="0" marL="0" rtl="0" algn="l">
              <a:spcBef>
                <a:spcPts val="1200"/>
              </a:spcBef>
              <a:spcAft>
                <a:spcPts val="0"/>
              </a:spcAft>
              <a:buNone/>
            </a:pPr>
            <a:r>
              <a:rPr b="1" lang="en"/>
              <a:t>Python:</a:t>
            </a:r>
            <a:r>
              <a:rPr lang="en"/>
              <a:t> Cleaning, merging datasets, running EDA, feature engineering, and building a churn prediction model</a:t>
            </a:r>
            <a:br>
              <a:rPr lang="en"/>
            </a:br>
            <a:endParaRPr/>
          </a:p>
          <a:p>
            <a:pPr indent="0" lvl="0" marL="0" rtl="0" algn="l">
              <a:spcBef>
                <a:spcPts val="1200"/>
              </a:spcBef>
              <a:spcAft>
                <a:spcPts val="0"/>
              </a:spcAft>
              <a:buNone/>
            </a:pPr>
            <a:r>
              <a:rPr b="1" lang="en"/>
              <a:t>Power BI:</a:t>
            </a:r>
            <a:r>
              <a:rPr lang="en"/>
              <a:t> Creating clear and interactive dashboards to visualize churn trends and customer segments</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65675" y="86725"/>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 Based on Insights</a:t>
            </a:r>
            <a:endParaRPr/>
          </a:p>
        </p:txBody>
      </p:sp>
      <p:sp>
        <p:nvSpPr>
          <p:cNvPr id="269" name="Google Shape;269;p42"/>
          <p:cNvSpPr txBox="1"/>
          <p:nvPr>
            <p:ph idx="1" type="body"/>
          </p:nvPr>
        </p:nvSpPr>
        <p:spPr>
          <a:xfrm>
            <a:off x="164025" y="712825"/>
            <a:ext cx="8668200" cy="423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500">
                <a:solidFill>
                  <a:srgbClr val="000000"/>
                </a:solidFill>
              </a:rPr>
              <a:t>1. Focus retention efforts on customers with 3+ products: </a:t>
            </a:r>
            <a:r>
              <a:rPr lang="en" sz="1500">
                <a:solidFill>
                  <a:srgbClr val="000000"/>
                </a:solidFill>
              </a:rPr>
              <a:t>These customers show extremely high churn rates (over 80%) despite being fewer in number — indicating serious dissatisfaction among the bank’s most “engaged” users.</a:t>
            </a:r>
            <a:endParaRPr sz="1500">
              <a:solidFill>
                <a:srgbClr val="000000"/>
              </a:solidFill>
            </a:endParaRPr>
          </a:p>
          <a:p>
            <a:pPr indent="0" lvl="0" marL="0" rtl="0" algn="l">
              <a:spcBef>
                <a:spcPts val="1200"/>
              </a:spcBef>
              <a:spcAft>
                <a:spcPts val="0"/>
              </a:spcAft>
              <a:buNone/>
            </a:pPr>
            <a:r>
              <a:rPr b="1" lang="en" sz="1500">
                <a:solidFill>
                  <a:srgbClr val="000000"/>
                </a:solidFill>
              </a:rPr>
              <a:t>2. Re-engage inactive customers through targeted campaigns: </a:t>
            </a:r>
            <a:r>
              <a:rPr lang="en" sz="1500">
                <a:solidFill>
                  <a:srgbClr val="000000"/>
                </a:solidFill>
              </a:rPr>
              <a:t>64% of churned users were inactive. Re-engagement programs (email nudges, app reminders, benefits) could significantly reduce future churn.</a:t>
            </a:r>
            <a:endParaRPr sz="1500">
              <a:solidFill>
                <a:srgbClr val="000000"/>
              </a:solidFill>
            </a:endParaRPr>
          </a:p>
          <a:p>
            <a:pPr indent="0" lvl="0" marL="0" rtl="0" algn="l">
              <a:spcBef>
                <a:spcPts val="1200"/>
              </a:spcBef>
              <a:spcAft>
                <a:spcPts val="0"/>
              </a:spcAft>
              <a:buNone/>
            </a:pPr>
            <a:r>
              <a:rPr b="1" lang="en" sz="1500">
                <a:solidFill>
                  <a:srgbClr val="000000"/>
                </a:solidFill>
              </a:rPr>
              <a:t>3. Explore causes of elevated churn in Germany: </a:t>
            </a:r>
            <a:r>
              <a:rPr lang="en" sz="1500">
                <a:solidFill>
                  <a:srgbClr val="000000"/>
                </a:solidFill>
              </a:rPr>
              <a:t>Despite having fewer clients, Germany shows the highest churn rate by region. Local service experience or cultural alignment may be lacking.</a:t>
            </a:r>
            <a:endParaRPr sz="1500">
              <a:solidFill>
                <a:srgbClr val="000000"/>
              </a:solidFill>
            </a:endParaRPr>
          </a:p>
          <a:p>
            <a:pPr indent="0" lvl="0" marL="0" rtl="0" algn="l">
              <a:spcBef>
                <a:spcPts val="1200"/>
              </a:spcBef>
              <a:spcAft>
                <a:spcPts val="0"/>
              </a:spcAft>
              <a:buNone/>
            </a:pPr>
            <a:r>
              <a:rPr b="1" lang="en" sz="1500">
                <a:solidFill>
                  <a:srgbClr val="000000"/>
                </a:solidFill>
              </a:rPr>
              <a:t>4. Monitor credit risk clients more closely:</a:t>
            </a:r>
            <a:r>
              <a:rPr lang="en" sz="1500">
                <a:solidFill>
                  <a:srgbClr val="000000"/>
                </a:solidFill>
              </a:rPr>
              <a:t> Churn is highest among customers with the lowest credit scores (&lt;600). These users may feel excluded or underserved — flag for financial coaching or product restructuring.</a:t>
            </a:r>
            <a:endParaRPr sz="1500">
              <a:solidFill>
                <a:srgbClr val="000000"/>
              </a:solidFill>
            </a:endParaRPr>
          </a:p>
          <a:p>
            <a:pPr indent="0" lvl="0" marL="0" rtl="0" algn="l">
              <a:spcBef>
                <a:spcPts val="1200"/>
              </a:spcBef>
              <a:spcAft>
                <a:spcPts val="1200"/>
              </a:spcAft>
              <a:buNone/>
            </a:pPr>
            <a:r>
              <a:rPr b="1" lang="en" sz="1500">
                <a:solidFill>
                  <a:srgbClr val="000000"/>
                </a:solidFill>
              </a:rPr>
              <a:t>5. Analyze gender-based service gaps: </a:t>
            </a:r>
            <a:r>
              <a:rPr lang="en" sz="1500">
                <a:solidFill>
                  <a:srgbClr val="000000"/>
                </a:solidFill>
              </a:rPr>
              <a:t>Female customers churn slightly more often. UX research or tailored communication could help address unnoticed frictions.</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1529250" y="0"/>
            <a:ext cx="60855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Saved Work &amp; Project Deliverables</a:t>
            </a:r>
            <a:endParaRPr/>
          </a:p>
        </p:txBody>
      </p:sp>
      <p:sp>
        <p:nvSpPr>
          <p:cNvPr id="275" name="Google Shape;275;p43"/>
          <p:cNvSpPr txBox="1"/>
          <p:nvPr>
            <p:ph idx="1" type="body"/>
          </p:nvPr>
        </p:nvSpPr>
        <p:spPr>
          <a:xfrm>
            <a:off x="5101800" y="838975"/>
            <a:ext cx="3963000" cy="4380900"/>
          </a:xfrm>
          <a:prstGeom prst="rect">
            <a:avLst/>
          </a:prstGeom>
        </p:spPr>
        <p:txBody>
          <a:bodyPr anchorCtr="0" anchor="t" bIns="91425" lIns="91425" spcFirstLastPara="1" rIns="91425" wrap="square" tIns="91425">
            <a:normAutofit lnSpcReduction="10000"/>
          </a:bodyPr>
          <a:lstStyle/>
          <a:p>
            <a:pPr indent="-311150" lvl="0" marL="457200" rtl="0" algn="l">
              <a:spcBef>
                <a:spcPts val="1200"/>
              </a:spcBef>
              <a:spcAft>
                <a:spcPts val="0"/>
              </a:spcAft>
              <a:buClr>
                <a:srgbClr val="000000"/>
              </a:buClr>
              <a:buSzPts val="1300"/>
              <a:buChar char="●"/>
            </a:pPr>
            <a:r>
              <a:rPr lang="en" sz="1300">
                <a:solidFill>
                  <a:srgbClr val="000000"/>
                </a:solidFill>
              </a:rPr>
              <a:t>Banking_visual.pbix:  Final Power BI dashboard with 2 pages of insights</a:t>
            </a:r>
            <a:br>
              <a:rPr lang="en" sz="1300">
                <a:solidFill>
                  <a:srgbClr val="000000"/>
                </a:solidFill>
              </a:rPr>
            </a:b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Banking_project.ipynb: Python notebook with preprocessing, EDA, and classifier</a:t>
            </a:r>
            <a:br>
              <a:rPr lang="en" sz="1300">
                <a:solidFill>
                  <a:srgbClr val="000000"/>
                </a:solidFill>
              </a:rPr>
            </a:b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Banking.sql:  MySQL queries for hypothesis testing and exploration</a:t>
            </a:r>
            <a:br>
              <a:rPr lang="en" sz="1300">
                <a:solidFill>
                  <a:srgbClr val="000000"/>
                </a:solidFill>
              </a:rPr>
            </a:b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Clean CSVs:  Preprocessed: Bank_Clean_Full.csv</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Source files: </a:t>
            </a:r>
            <a:r>
              <a:rPr lang="en" sz="1300">
                <a:solidFill>
                  <a:srgbClr val="000000"/>
                </a:solidFill>
              </a:rPr>
              <a:t>Bank_Basic.csv, Bank_Activity.csv, Bank_Account.csv</a:t>
            </a:r>
            <a:br>
              <a:rPr lang="en" sz="1300">
                <a:solidFill>
                  <a:srgbClr val="000000"/>
                </a:solidFill>
              </a:rPr>
            </a:br>
            <a:endParaRPr sz="1300">
              <a:solidFill>
                <a:srgbClr val="000000"/>
              </a:solidFill>
            </a:endParaRPr>
          </a:p>
          <a:p>
            <a:pPr indent="-342900" lvl="0" marL="457200" rtl="0" algn="l">
              <a:spcBef>
                <a:spcPts val="0"/>
              </a:spcBef>
              <a:spcAft>
                <a:spcPts val="0"/>
              </a:spcAft>
              <a:buClr>
                <a:srgbClr val="000000"/>
              </a:buClr>
              <a:buSzPts val="1800"/>
              <a:buChar char="●"/>
            </a:pPr>
            <a:r>
              <a:rPr lang="en" sz="1300">
                <a:solidFill>
                  <a:srgbClr val="000000"/>
                </a:solidFill>
              </a:rPr>
              <a:t>Trained Model:  churn_model.pkl – trained classifier saved for reuse</a:t>
            </a:r>
            <a:br>
              <a:rPr lang="en" sz="1100">
                <a:solidFill>
                  <a:srgbClr val="000000"/>
                </a:solidFill>
              </a:rPr>
            </a:br>
            <a:endParaRPr sz="1100">
              <a:solidFill>
                <a:srgbClr val="000000"/>
              </a:solidFill>
            </a:endParaRPr>
          </a:p>
          <a:p>
            <a:pPr indent="0" lvl="0" marL="0" rtl="0" algn="l">
              <a:spcBef>
                <a:spcPts val="1200"/>
              </a:spcBef>
              <a:spcAft>
                <a:spcPts val="1200"/>
              </a:spcAft>
              <a:buNone/>
            </a:pPr>
            <a:r>
              <a:t/>
            </a:r>
            <a:endParaRPr/>
          </a:p>
        </p:txBody>
      </p:sp>
      <p:pic>
        <p:nvPicPr>
          <p:cNvPr id="276" name="Google Shape;276;p43"/>
          <p:cNvPicPr preferRelativeResize="0"/>
          <p:nvPr/>
        </p:nvPicPr>
        <p:blipFill>
          <a:blip r:embed="rId3">
            <a:alphaModFix/>
          </a:blip>
          <a:stretch>
            <a:fillRect/>
          </a:stretch>
        </p:blipFill>
        <p:spPr>
          <a:xfrm>
            <a:off x="813675" y="838975"/>
            <a:ext cx="3642324" cy="3885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Hypotheses:</a:t>
            </a:r>
            <a:endParaRPr/>
          </a:p>
        </p:txBody>
      </p:sp>
      <p:sp>
        <p:nvSpPr>
          <p:cNvPr id="79" name="Google Shape;79;p16"/>
          <p:cNvSpPr txBox="1"/>
          <p:nvPr>
            <p:ph idx="1" type="body"/>
          </p:nvPr>
        </p:nvSpPr>
        <p:spPr>
          <a:xfrm>
            <a:off x="311700" y="1152475"/>
            <a:ext cx="86475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358298" lvl="0" marL="457200" rtl="0" algn="l">
              <a:spcBef>
                <a:spcPts val="1200"/>
              </a:spcBef>
              <a:spcAft>
                <a:spcPts val="0"/>
              </a:spcAft>
              <a:buSzPct val="100000"/>
              <a:buAutoNum type="arabicPeriod"/>
            </a:pPr>
            <a:r>
              <a:rPr lang="en" sz="2208"/>
              <a:t>Inactive customers are more likely to leave</a:t>
            </a:r>
            <a:br>
              <a:rPr lang="en" sz="2208"/>
            </a:br>
            <a:endParaRPr sz="2208"/>
          </a:p>
          <a:p>
            <a:pPr indent="-358298" lvl="0" marL="457200" rtl="0" algn="l">
              <a:spcBef>
                <a:spcPts val="0"/>
              </a:spcBef>
              <a:spcAft>
                <a:spcPts val="0"/>
              </a:spcAft>
              <a:buSzPct val="100000"/>
              <a:buAutoNum type="arabicPeriod"/>
            </a:pPr>
            <a:r>
              <a:rPr lang="en" sz="2208"/>
              <a:t>More products = higher retention</a:t>
            </a:r>
            <a:br>
              <a:rPr lang="en" sz="2208"/>
            </a:br>
            <a:endParaRPr sz="2208"/>
          </a:p>
          <a:p>
            <a:pPr indent="-358298" lvl="0" marL="457200" rtl="0" algn="l">
              <a:spcBef>
                <a:spcPts val="0"/>
              </a:spcBef>
              <a:spcAft>
                <a:spcPts val="0"/>
              </a:spcAft>
              <a:buSzPct val="100000"/>
              <a:buAutoNum type="arabicPeriod"/>
            </a:pPr>
            <a:r>
              <a:rPr lang="en" sz="2208"/>
              <a:t>Geography influences churn</a:t>
            </a:r>
            <a:br>
              <a:rPr lang="en" sz="2208"/>
            </a:br>
            <a:endParaRPr sz="2208"/>
          </a:p>
          <a:p>
            <a:pPr indent="-358298" lvl="0" marL="457200" rtl="0" algn="l">
              <a:spcBef>
                <a:spcPts val="0"/>
              </a:spcBef>
              <a:spcAft>
                <a:spcPts val="0"/>
              </a:spcAft>
              <a:buSzPct val="100000"/>
              <a:buAutoNum type="arabicPeriod"/>
            </a:pPr>
            <a:r>
              <a:rPr lang="en" sz="2208"/>
              <a:t>Low credit score increases churn risk</a:t>
            </a:r>
            <a:br>
              <a:rPr lang="en" sz="2208"/>
            </a:br>
            <a:endParaRPr sz="2208"/>
          </a:p>
          <a:p>
            <a:pPr indent="-358298" lvl="0" marL="457200" rtl="0" algn="l">
              <a:spcBef>
                <a:spcPts val="0"/>
              </a:spcBef>
              <a:spcAft>
                <a:spcPts val="0"/>
              </a:spcAft>
              <a:buSzPct val="100000"/>
              <a:buAutoNum type="arabicPeriod"/>
            </a:pPr>
            <a:r>
              <a:rPr lang="en" sz="2208"/>
              <a:t>Younger customers churn more</a:t>
            </a:r>
            <a:endParaRPr sz="2208"/>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&amp; Preparation.</a:t>
            </a:r>
            <a:endParaRPr/>
          </a:p>
        </p:txBody>
      </p:sp>
      <p:sp>
        <p:nvSpPr>
          <p:cNvPr id="85" name="Google Shape;85;p17"/>
          <p:cNvSpPr txBox="1"/>
          <p:nvPr>
            <p:ph idx="1" type="body"/>
          </p:nvPr>
        </p:nvSpPr>
        <p:spPr>
          <a:xfrm>
            <a:off x="311700" y="1153100"/>
            <a:ext cx="330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Original file: </a:t>
            </a:r>
            <a:r>
              <a:rPr lang="en" u="sng">
                <a:solidFill>
                  <a:schemeClr val="hlink"/>
                </a:solidFill>
                <a:hlinkClick r:id="rId3"/>
              </a:rPr>
              <a:t>Bank_base.xlsx</a:t>
            </a:r>
            <a:endParaRPr/>
          </a:p>
          <a:p>
            <a:pPr indent="0" lvl="0" marL="0" rtl="0" algn="l">
              <a:spcBef>
                <a:spcPts val="1200"/>
              </a:spcBef>
              <a:spcAft>
                <a:spcPts val="0"/>
              </a:spcAft>
              <a:buNone/>
            </a:pPr>
            <a:r>
              <a:rPr lang="en"/>
              <a:t>After checking for incorrect values, missing data, and format inconsistencies, the dataset appeared to be clean and required no fixes.</a:t>
            </a:r>
            <a:endParaRPr/>
          </a:p>
          <a:p>
            <a:pPr indent="0" lvl="0" marL="0" rtl="0" algn="l">
              <a:spcBef>
                <a:spcPts val="1200"/>
              </a:spcBef>
              <a:spcAft>
                <a:spcPts val="1200"/>
              </a:spcAft>
              <a:buNone/>
            </a:pPr>
            <a:r>
              <a:rPr lang="en"/>
              <a:t>It is ready for further analysis. </a:t>
            </a:r>
            <a:endParaRPr/>
          </a:p>
        </p:txBody>
      </p:sp>
      <p:pic>
        <p:nvPicPr>
          <p:cNvPr id="86" name="Google Shape;86;p17"/>
          <p:cNvPicPr preferRelativeResize="0"/>
          <p:nvPr/>
        </p:nvPicPr>
        <p:blipFill>
          <a:blip r:embed="rId4">
            <a:alphaModFix/>
          </a:blip>
          <a:stretch>
            <a:fillRect/>
          </a:stretch>
        </p:blipFill>
        <p:spPr>
          <a:xfrm>
            <a:off x="3620100" y="1017725"/>
            <a:ext cx="5328549" cy="3048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0" y="0"/>
            <a:ext cx="4891800" cy="47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Loading into MySQL</a:t>
            </a:r>
            <a:endParaRPr/>
          </a:p>
        </p:txBody>
      </p:sp>
      <p:sp>
        <p:nvSpPr>
          <p:cNvPr id="92" name="Google Shape;92;p18"/>
          <p:cNvSpPr txBox="1"/>
          <p:nvPr>
            <p:ph idx="1" type="body"/>
          </p:nvPr>
        </p:nvSpPr>
        <p:spPr>
          <a:xfrm>
            <a:off x="69875" y="656925"/>
            <a:ext cx="4305000" cy="4346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650"/>
              <a:t>Step 1: Created a new schema</a:t>
            </a:r>
            <a:endParaRPr b="1" sz="1650"/>
          </a:p>
          <a:p>
            <a:pPr indent="0" lvl="0" marL="0" rtl="0" algn="l">
              <a:lnSpc>
                <a:spcPct val="95000"/>
              </a:lnSpc>
              <a:spcBef>
                <a:spcPts val="1200"/>
              </a:spcBef>
              <a:spcAft>
                <a:spcPts val="0"/>
              </a:spcAft>
              <a:buSzPts val="275"/>
              <a:buNone/>
            </a:pPr>
            <a:r>
              <a:rPr lang="en" sz="1650"/>
              <a:t>I started by creating a dedicated schema in MySQL for this project — named </a:t>
            </a:r>
            <a:r>
              <a:rPr b="1" lang="en" sz="1650"/>
              <a:t>banking</a:t>
            </a:r>
            <a:r>
              <a:rPr lang="en" sz="1650"/>
              <a:t>.</a:t>
            </a:r>
            <a:endParaRPr sz="1650"/>
          </a:p>
          <a:p>
            <a:pPr indent="0" lvl="0" marL="0" rtl="0" algn="l">
              <a:lnSpc>
                <a:spcPct val="95000"/>
              </a:lnSpc>
              <a:spcBef>
                <a:spcPts val="1200"/>
              </a:spcBef>
              <a:spcAft>
                <a:spcPts val="0"/>
              </a:spcAft>
              <a:buSzPts val="275"/>
              <a:buNone/>
            </a:pPr>
            <a:r>
              <a:rPr b="1" lang="en" sz="1650"/>
              <a:t>Step 2: Created 3 tables</a:t>
            </a:r>
            <a:endParaRPr b="1" sz="1650"/>
          </a:p>
          <a:p>
            <a:pPr indent="0" lvl="0" marL="0" rtl="0" algn="l">
              <a:lnSpc>
                <a:spcPct val="95000"/>
              </a:lnSpc>
              <a:spcBef>
                <a:spcPts val="1200"/>
              </a:spcBef>
              <a:spcAft>
                <a:spcPts val="0"/>
              </a:spcAft>
              <a:buSzPts val="275"/>
              <a:buNone/>
            </a:pPr>
            <a:r>
              <a:rPr lang="en" sz="1650"/>
              <a:t>Tables were created manually with appropriate column types to match the datasets.</a:t>
            </a:r>
            <a:endParaRPr sz="1650"/>
          </a:p>
          <a:p>
            <a:pPr indent="0" lvl="0" marL="0" rtl="0" algn="l">
              <a:lnSpc>
                <a:spcPct val="95000"/>
              </a:lnSpc>
              <a:spcBef>
                <a:spcPts val="1200"/>
              </a:spcBef>
              <a:spcAft>
                <a:spcPts val="0"/>
              </a:spcAft>
              <a:buSzPts val="275"/>
              <a:buNone/>
            </a:pPr>
            <a:r>
              <a:rPr b="1" lang="en" sz="1650"/>
              <a:t>Step 3: Imported data using Table Data Import Wizard</a:t>
            </a:r>
            <a:endParaRPr b="1" sz="1650"/>
          </a:p>
          <a:p>
            <a:pPr indent="0" lvl="0" marL="0" rtl="0" algn="l">
              <a:lnSpc>
                <a:spcPct val="95000"/>
              </a:lnSpc>
              <a:spcBef>
                <a:spcPts val="1200"/>
              </a:spcBef>
              <a:spcAft>
                <a:spcPts val="0"/>
              </a:spcAft>
              <a:buSzPts val="275"/>
              <a:buNone/>
            </a:pPr>
            <a:r>
              <a:rPr lang="en" sz="1650"/>
              <a:t>I used the built-in Table Data Import Wizard in MySQL Workbench to upload all three CSVs.</a:t>
            </a:r>
            <a:endParaRPr sz="1650"/>
          </a:p>
          <a:p>
            <a:pPr indent="0" lvl="0" marL="0" rtl="0" algn="l">
              <a:lnSpc>
                <a:spcPct val="95000"/>
              </a:lnSpc>
              <a:spcBef>
                <a:spcPts val="1200"/>
              </a:spcBef>
              <a:spcAft>
                <a:spcPts val="1200"/>
              </a:spcAft>
              <a:buSzPts val="275"/>
              <a:buNone/>
            </a:pPr>
            <a:r>
              <a:rPr lang="en" sz="1650"/>
              <a:t>Each table was checked for proper row count and format after import.</a:t>
            </a:r>
            <a:endParaRPr sz="1650"/>
          </a:p>
        </p:txBody>
      </p:sp>
      <p:pic>
        <p:nvPicPr>
          <p:cNvPr id="93" name="Google Shape;93;p18"/>
          <p:cNvPicPr preferRelativeResize="0"/>
          <p:nvPr/>
        </p:nvPicPr>
        <p:blipFill>
          <a:blip r:embed="rId3">
            <a:alphaModFix/>
          </a:blip>
          <a:stretch>
            <a:fillRect/>
          </a:stretch>
        </p:blipFill>
        <p:spPr>
          <a:xfrm>
            <a:off x="5184175" y="68525"/>
            <a:ext cx="2856677" cy="48386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74075" y="6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MySQL manipulations.</a:t>
            </a:r>
            <a:endParaRPr/>
          </a:p>
        </p:txBody>
      </p:sp>
      <p:sp>
        <p:nvSpPr>
          <p:cNvPr id="99" name="Google Shape;99;p19"/>
          <p:cNvSpPr txBox="1"/>
          <p:nvPr>
            <p:ph idx="1" type="body"/>
          </p:nvPr>
        </p:nvSpPr>
        <p:spPr>
          <a:xfrm>
            <a:off x="74075" y="640350"/>
            <a:ext cx="5866200" cy="22248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rPr lang="en" sz="5625"/>
              <a:t>Initially I performed basic commands to check if the data looks good and was exported correctly to mySQL:</a:t>
            </a:r>
            <a:endParaRPr sz="5625"/>
          </a:p>
          <a:p>
            <a:pPr indent="0" lvl="0" marL="0" rtl="0" algn="l">
              <a:spcBef>
                <a:spcPts val="1200"/>
              </a:spcBef>
              <a:spcAft>
                <a:spcPts val="0"/>
              </a:spcAft>
              <a:buNone/>
            </a:pPr>
            <a:r>
              <a:t/>
            </a:r>
            <a:endParaRPr sz="5625"/>
          </a:p>
          <a:p>
            <a:pPr indent="-344705" lvl="0" marL="457200" rtl="0" algn="l">
              <a:spcBef>
                <a:spcPts val="1200"/>
              </a:spcBef>
              <a:spcAft>
                <a:spcPts val="0"/>
              </a:spcAft>
              <a:buSzPct val="100000"/>
              <a:buAutoNum type="arabicPeriod"/>
            </a:pPr>
            <a:r>
              <a:rPr lang="en" sz="5625"/>
              <a:t>View samples of each table: </a:t>
            </a:r>
            <a:br>
              <a:rPr lang="en" sz="5625"/>
            </a:br>
            <a:r>
              <a:rPr lang="en" sz="5625"/>
              <a:t>SELECT * FROM bank_basic LIMIT 10;</a:t>
            </a:r>
            <a:endParaRPr sz="5625"/>
          </a:p>
          <a:p>
            <a:pPr indent="0" lvl="0" marL="0" rtl="0" algn="l">
              <a:spcBef>
                <a:spcPts val="1200"/>
              </a:spcBef>
              <a:spcAft>
                <a:spcPts val="1200"/>
              </a:spcAft>
              <a:buNone/>
            </a:pPr>
            <a:r>
              <a:t/>
            </a:r>
            <a:endParaRPr/>
          </a:p>
        </p:txBody>
      </p:sp>
      <p:sp>
        <p:nvSpPr>
          <p:cNvPr id="100" name="Google Shape;100;p19"/>
          <p:cNvSpPr txBox="1"/>
          <p:nvPr/>
        </p:nvSpPr>
        <p:spPr>
          <a:xfrm>
            <a:off x="195650" y="3326525"/>
            <a:ext cx="4472700" cy="15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dk2"/>
                </a:solidFill>
                <a:latin typeface="Lato"/>
                <a:ea typeface="Lato"/>
                <a:cs typeface="Lato"/>
                <a:sym typeface="Lato"/>
              </a:rPr>
              <a:t>2. 	</a:t>
            </a:r>
            <a:r>
              <a:rPr lang="en" sz="1800">
                <a:solidFill>
                  <a:schemeClr val="dk2"/>
                </a:solidFill>
                <a:latin typeface="Lato"/>
                <a:ea typeface="Lato"/>
                <a:cs typeface="Lato"/>
                <a:sym typeface="Lato"/>
              </a:rPr>
              <a:t>Checked the row count for each table:</a:t>
            </a:r>
            <a:br>
              <a:rPr lang="en" sz="1800">
                <a:solidFill>
                  <a:schemeClr val="dk2"/>
                </a:solidFill>
                <a:latin typeface="Lato"/>
                <a:ea typeface="Lato"/>
                <a:cs typeface="Lato"/>
                <a:sym typeface="Lato"/>
              </a:rPr>
            </a:br>
            <a:r>
              <a:rPr lang="en" sz="1800">
                <a:solidFill>
                  <a:schemeClr val="dk2"/>
                </a:solidFill>
                <a:latin typeface="Lato"/>
                <a:ea typeface="Lato"/>
                <a:cs typeface="Lato"/>
                <a:sym typeface="Lato"/>
              </a:rPr>
              <a:t>SELECT COUNT(*) FROM bank_basic;</a:t>
            </a:r>
            <a:br>
              <a:rPr lang="en" sz="1800">
                <a:solidFill>
                  <a:schemeClr val="dk2"/>
                </a:solidFill>
                <a:latin typeface="Lato"/>
                <a:ea typeface="Lato"/>
                <a:cs typeface="Lato"/>
                <a:sym typeface="Lato"/>
              </a:rPr>
            </a:br>
            <a:br>
              <a:rPr lang="en" sz="1800">
                <a:solidFill>
                  <a:schemeClr val="dk2"/>
                </a:solidFill>
                <a:latin typeface="Lato"/>
                <a:ea typeface="Lato"/>
                <a:cs typeface="Lato"/>
                <a:sym typeface="Lato"/>
              </a:rPr>
            </a:br>
            <a:r>
              <a:rPr lang="en" sz="1800">
                <a:solidFill>
                  <a:schemeClr val="dk2"/>
                </a:solidFill>
                <a:latin typeface="Lato"/>
                <a:ea typeface="Lato"/>
                <a:cs typeface="Lato"/>
                <a:sym typeface="Lato"/>
              </a:rPr>
              <a:t>There is 10000 rows in each</a:t>
            </a:r>
            <a:endParaRPr sz="1800">
              <a:solidFill>
                <a:schemeClr val="accent3"/>
              </a:solidFill>
              <a:latin typeface="Proxima Nova"/>
              <a:ea typeface="Proxima Nova"/>
              <a:cs typeface="Proxima Nova"/>
              <a:sym typeface="Proxima Nova"/>
            </a:endParaRPr>
          </a:p>
        </p:txBody>
      </p:sp>
      <p:pic>
        <p:nvPicPr>
          <p:cNvPr id="101" name="Google Shape;101;p19"/>
          <p:cNvPicPr preferRelativeResize="0"/>
          <p:nvPr/>
        </p:nvPicPr>
        <p:blipFill>
          <a:blip r:embed="rId3">
            <a:alphaModFix/>
          </a:blip>
          <a:stretch>
            <a:fillRect/>
          </a:stretch>
        </p:blipFill>
        <p:spPr>
          <a:xfrm>
            <a:off x="5241350" y="1464650"/>
            <a:ext cx="3783775" cy="3455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60100" y="69875"/>
            <a:ext cx="47061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Joining tables in MySQL</a:t>
            </a:r>
            <a:endParaRPr/>
          </a:p>
        </p:txBody>
      </p:sp>
      <p:sp>
        <p:nvSpPr>
          <p:cNvPr id="107" name="Google Shape;107;p20"/>
          <p:cNvSpPr txBox="1"/>
          <p:nvPr>
            <p:ph idx="1" type="body"/>
          </p:nvPr>
        </p:nvSpPr>
        <p:spPr>
          <a:xfrm>
            <a:off x="60100" y="793800"/>
            <a:ext cx="89409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For the further analysis it is important to JOIN our tables:</a:t>
            </a:r>
            <a:endParaRPr sz="2400"/>
          </a:p>
          <a:p>
            <a:pPr indent="0" lvl="0" marL="0" rtl="0" algn="l">
              <a:spcBef>
                <a:spcPts val="1200"/>
              </a:spcBef>
              <a:spcAft>
                <a:spcPts val="1200"/>
              </a:spcAft>
              <a:buNone/>
            </a:pPr>
            <a:r>
              <a:t/>
            </a:r>
            <a:endParaRPr/>
          </a:p>
        </p:txBody>
      </p:sp>
      <p:pic>
        <p:nvPicPr>
          <p:cNvPr id="108" name="Google Shape;108;p20"/>
          <p:cNvPicPr preferRelativeResize="0"/>
          <p:nvPr/>
        </p:nvPicPr>
        <p:blipFill>
          <a:blip r:embed="rId3">
            <a:alphaModFix/>
          </a:blip>
          <a:stretch>
            <a:fillRect/>
          </a:stretch>
        </p:blipFill>
        <p:spPr>
          <a:xfrm>
            <a:off x="232175" y="1509575"/>
            <a:ext cx="8596751" cy="319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0"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a:t>
            </a:r>
            <a:r>
              <a:rPr lang="en"/>
              <a:t> 1: Churn by IsActiveMember</a:t>
            </a:r>
            <a:endParaRPr/>
          </a:p>
        </p:txBody>
      </p:sp>
      <p:sp>
        <p:nvSpPr>
          <p:cNvPr id="114" name="Google Shape;114;p21"/>
          <p:cNvSpPr txBox="1"/>
          <p:nvPr>
            <p:ph idx="1" type="body"/>
          </p:nvPr>
        </p:nvSpPr>
        <p:spPr>
          <a:xfrm>
            <a:off x="5255325" y="626100"/>
            <a:ext cx="3815700" cy="432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 What &amp; Why:</a:t>
            </a:r>
            <a:endParaRPr sz="1600"/>
          </a:p>
          <a:p>
            <a:pPr indent="-330200" lvl="0" marL="457200" rtl="0" algn="l">
              <a:spcBef>
                <a:spcPts val="1200"/>
              </a:spcBef>
              <a:spcAft>
                <a:spcPts val="0"/>
              </a:spcAft>
              <a:buSzPts val="1600"/>
              <a:buChar char="●"/>
            </a:pPr>
            <a:r>
              <a:rPr lang="en" sz="1600"/>
              <a:t>I grouped customers by IsActiveMember and calculate churn rate.</a:t>
            </a:r>
            <a:endParaRPr sz="1600"/>
          </a:p>
          <a:p>
            <a:pPr indent="-330200" lvl="0" marL="457200" rtl="0" algn="l">
              <a:spcBef>
                <a:spcPts val="0"/>
              </a:spcBef>
              <a:spcAft>
                <a:spcPts val="0"/>
              </a:spcAft>
              <a:buSzPts val="1600"/>
              <a:buChar char="●"/>
            </a:pPr>
            <a:r>
              <a:rPr lang="en" sz="1600"/>
              <a:t>To test if being inactive is associated with a higher chance of leaving the bank.</a:t>
            </a:r>
            <a:endParaRPr sz="1600"/>
          </a:p>
          <a:p>
            <a:pPr indent="0" lvl="0" marL="0" rtl="0" algn="l">
              <a:spcBef>
                <a:spcPts val="1200"/>
              </a:spcBef>
              <a:spcAft>
                <a:spcPts val="0"/>
              </a:spcAft>
              <a:buNone/>
            </a:pPr>
            <a:r>
              <a:rPr b="1" lang="en" sz="1600"/>
              <a:t>Conclusion: </a:t>
            </a:r>
            <a:r>
              <a:rPr lang="en" sz="1600"/>
              <a:t>The churn rate among inactive members is 26.85%, nearly double that of active members, who churn at 14.27%.</a:t>
            </a:r>
            <a:endParaRPr sz="1600"/>
          </a:p>
          <a:p>
            <a:pPr indent="0" lvl="0" marL="0" rtl="0" algn="l">
              <a:spcBef>
                <a:spcPts val="1200"/>
              </a:spcBef>
              <a:spcAft>
                <a:spcPts val="1200"/>
              </a:spcAft>
              <a:buNone/>
            </a:pPr>
            <a:r>
              <a:rPr b="1" lang="en" sz="1600"/>
              <a:t>This confirms our first hypothesis</a:t>
            </a:r>
            <a:r>
              <a:rPr lang="en" sz="1600"/>
              <a:t> — inactive customers are significantly more likely to leave the bank.</a:t>
            </a:r>
            <a:endParaRPr sz="1600"/>
          </a:p>
        </p:txBody>
      </p:sp>
      <p:pic>
        <p:nvPicPr>
          <p:cNvPr id="115" name="Google Shape;115;p21"/>
          <p:cNvPicPr preferRelativeResize="0"/>
          <p:nvPr/>
        </p:nvPicPr>
        <p:blipFill>
          <a:blip r:embed="rId3">
            <a:alphaModFix/>
          </a:blip>
          <a:stretch>
            <a:fillRect/>
          </a:stretch>
        </p:blipFill>
        <p:spPr>
          <a:xfrm>
            <a:off x="320125" y="946387"/>
            <a:ext cx="4599749" cy="3681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